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5" r:id="rId2"/>
    <p:sldId id="298" r:id="rId3"/>
    <p:sldId id="323" r:id="rId4"/>
    <p:sldId id="343" r:id="rId5"/>
    <p:sldId id="326" r:id="rId6"/>
    <p:sldId id="327" r:id="rId7"/>
    <p:sldId id="329" r:id="rId8"/>
    <p:sldId id="330" r:id="rId9"/>
    <p:sldId id="334" r:id="rId10"/>
    <p:sldId id="342" r:id="rId11"/>
    <p:sldId id="332" r:id="rId12"/>
    <p:sldId id="335" r:id="rId13"/>
    <p:sldId id="324" r:id="rId14"/>
    <p:sldId id="301" r:id="rId15"/>
    <p:sldId id="302" r:id="rId16"/>
    <p:sldId id="322" r:id="rId17"/>
    <p:sldId id="333" r:id="rId18"/>
    <p:sldId id="345" r:id="rId19"/>
  </p:sldIdLst>
  <p:sldSz cx="9144000" cy="6858000" type="screen4x3"/>
  <p:notesSz cx="6858000" cy="96678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CC99"/>
    <a:srgbClr val="669900"/>
    <a:srgbClr val="FF5050"/>
    <a:srgbClr val="FF3399"/>
    <a:srgbClr val="DDDDDD"/>
    <a:srgbClr val="FFCCFF"/>
    <a:srgbClr val="FFFFCC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2" autoAdjust="0"/>
    <p:restoredTop sz="94660" autoAdjust="0"/>
  </p:normalViewPr>
  <p:slideViewPr>
    <p:cSldViewPr snapToGrid="0">
      <p:cViewPr varScale="1">
        <p:scale>
          <a:sx n="43" d="100"/>
          <a:sy n="43" d="100"/>
        </p:scale>
        <p:origin x="-6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580" y="-108"/>
      </p:cViewPr>
      <p:guideLst>
        <p:guide orient="horz" pos="3045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3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3688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83688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A3047E-DF7A-482E-B1AA-80F3778A0C52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4413" y="725488"/>
            <a:ext cx="4833937" cy="3625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92638"/>
            <a:ext cx="502920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83688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83688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B054D6-03BF-4F43-9E11-32582B109F3A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054D6-03BF-4F43-9E11-32582B109F3A}" type="slidenum">
              <a:rPr lang="fa-IR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o- fir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143125"/>
            <a:ext cx="7772400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fontAlgn="base">
              <a:spcBef>
                <a:spcPct val="0"/>
              </a:spcBef>
              <a:spcAft>
                <a:spcPct val="0"/>
              </a:spcAft>
              <a:def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B Titr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824601"/>
            <a:ext cx="6400800" cy="938937"/>
          </a:xfrm>
        </p:spPr>
        <p:txBody>
          <a:bodyPr/>
          <a:lstStyle>
            <a:lvl1pPr marL="0" indent="0" algn="ctr">
              <a:buFontTx/>
              <a:buNone/>
              <a:defRPr>
                <a:cs typeface="B Titr" pitchFamily="2" charset="-78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2775" name="Line 1031"/>
          <p:cNvSpPr>
            <a:spLocks noChangeShapeType="1"/>
          </p:cNvSpPr>
          <p:nvPr/>
        </p:nvSpPr>
        <p:spPr bwMode="auto">
          <a:xfrm flipH="1">
            <a:off x="2143125" y="4152333"/>
            <a:ext cx="468947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AutoShape 3076"/>
          <p:cNvSpPr>
            <a:spLocks noChangeArrowheads="1"/>
          </p:cNvSpPr>
          <p:nvPr userDrawn="1"/>
        </p:nvSpPr>
        <p:spPr bwMode="auto">
          <a:xfrm rot="16200000" flipH="1">
            <a:off x="7776744" y="436318"/>
            <a:ext cx="1816100" cy="938212"/>
          </a:xfrm>
          <a:prstGeom prst="rtTriangle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3077"/>
          <p:cNvSpPr>
            <a:spLocks noChangeArrowheads="1"/>
          </p:cNvSpPr>
          <p:nvPr userDrawn="1"/>
        </p:nvSpPr>
        <p:spPr bwMode="auto">
          <a:xfrm rot="16200000" flipV="1">
            <a:off x="-441569" y="5490743"/>
            <a:ext cx="1816100" cy="938213"/>
          </a:xfrm>
          <a:prstGeom prst="rtTriangle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ko- de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143125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2775" name="Line 1031"/>
          <p:cNvSpPr>
            <a:spLocks noChangeShapeType="1"/>
          </p:cNvSpPr>
          <p:nvPr/>
        </p:nvSpPr>
        <p:spPr bwMode="auto">
          <a:xfrm flipH="1">
            <a:off x="2143125" y="3425825"/>
            <a:ext cx="468947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AutoShape 3"/>
          <p:cNvSpPr>
            <a:spLocks noChangeArrowheads="1"/>
          </p:cNvSpPr>
          <p:nvPr userDrawn="1"/>
        </p:nvSpPr>
        <p:spPr bwMode="auto">
          <a:xfrm rot="16200000" flipV="1">
            <a:off x="-438943" y="5480843"/>
            <a:ext cx="1816100" cy="938213"/>
          </a:xfrm>
          <a:prstGeom prst="rtTriangle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4"/>
          <p:cNvSpPr txBox="1">
            <a:spLocks noChangeArrowheads="1"/>
          </p:cNvSpPr>
          <p:nvPr userDrawn="1"/>
        </p:nvSpPr>
        <p:spPr bwMode="auto">
          <a:xfrm rot="5400000">
            <a:off x="5358268" y="3144022"/>
            <a:ext cx="6781628" cy="646331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FF505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rgbClr val="DDDDDD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848484"/>
                  </a:outerShdw>
                </a:cont>
                <a:effect ref="fillLine"/>
              </a:effectDag>
              <a:uLnTx/>
              <a:uFillTx/>
              <a:latin typeface="+mn-lt"/>
              <a:ea typeface="+mn-ea"/>
              <a:cs typeface="+mj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093" y="9156"/>
            <a:ext cx="8338507" cy="7413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753645" y="6428853"/>
            <a:ext cx="6776580" cy="314325"/>
          </a:xfrm>
        </p:spPr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79425" y="6398517"/>
            <a:ext cx="1146175" cy="340486"/>
          </a:xfrm>
        </p:spPr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13567" y="917532"/>
            <a:ext cx="8320413" cy="5320430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753645" y="6428853"/>
            <a:ext cx="6776580" cy="314325"/>
          </a:xfrm>
        </p:spPr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79425" y="6398517"/>
            <a:ext cx="1146175" cy="340486"/>
          </a:xfrm>
        </p:spPr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56"/>
            <a:ext cx="8178800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799" y="842376"/>
            <a:ext cx="8145049" cy="538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09505" y="6391275"/>
            <a:ext cx="3899519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400" b="1">
                <a:latin typeface="+mn-lt"/>
                <a:cs typeface="Nazanin" pitchFamily="2" charset="-78"/>
              </a:defRPr>
            </a:lvl1pPr>
          </a:lstStyle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9425" y="6348413"/>
            <a:ext cx="1146175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400" b="1">
                <a:latin typeface="+mn-lt"/>
                <a:cs typeface="Nazanin" pitchFamily="2" charset="-78"/>
              </a:defRPr>
            </a:lvl1pPr>
          </a:lstStyle>
          <a:p>
            <a:r>
              <a:rPr lang="ar-SA"/>
              <a:t>صفحه  : </a:t>
            </a:r>
            <a:fld id="{36C963B6-B0A7-4EEF-A396-4C7E567DF5FB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H="1">
            <a:off x="4181475" y="751910"/>
            <a:ext cx="468947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92150" y="6357938"/>
            <a:ext cx="799465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810012" y="639392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fontAlgn="base">
              <a:spcBef>
                <a:spcPct val="0"/>
              </a:spcBef>
              <a:spcAft>
                <a:spcPct val="0"/>
              </a:spcAft>
              <a:defRPr lang="en-US" sz="1400" b="1" kern="1200" smtClean="0">
                <a:solidFill>
                  <a:schemeClr val="tx1"/>
                </a:solidFill>
                <a:latin typeface="+mn-lt"/>
                <a:ea typeface="+mn-ea"/>
                <a:cs typeface="Nazanin" pitchFamily="2" charset="-78"/>
              </a:defRPr>
            </a:lvl1pPr>
          </a:lstStyle>
          <a:p>
            <a:endParaRPr lang="fa-IR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66797" y="6413500"/>
            <a:ext cx="755932" cy="406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87" r:id="rId3"/>
    <p:sldLayoutId id="2147483688" r:id="rId4"/>
  </p:sldLayoutIdLst>
  <p:hf hdr="0" dt="0"/>
  <p:txStyles>
    <p:titleStyle>
      <a:lvl1pPr algn="r" rtl="1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r" rtl="1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r" rtl="1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r" rtl="1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r" rtl="1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3074"/>
          <p:cNvSpPr>
            <a:spLocks noGrp="1" noChangeArrowheads="1"/>
          </p:cNvSpPr>
          <p:nvPr>
            <p:ph type="ctrTitle"/>
          </p:nvPr>
        </p:nvSpPr>
        <p:spPr>
          <a:xfrm>
            <a:off x="749300" y="1384301"/>
            <a:ext cx="7785100" cy="247015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dirty="0" smtClean="0"/>
              <a:t>راهکارهاي </a:t>
            </a:r>
            <a:r>
              <a:rPr lang="fa-IR" dirty="0" smtClean="0">
                <a:solidFill>
                  <a:srgbClr val="FF0000"/>
                </a:solidFill>
              </a:rPr>
              <a:t>کوتاه مدت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براي رفع چالش هاي صنعت خودرو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</p:txBody>
      </p:sp>
      <p:sp>
        <p:nvSpPr>
          <p:cNvPr id="6" name="Rectangle 3075"/>
          <p:cNvSpPr txBox="1">
            <a:spLocks noChangeArrowheads="1"/>
          </p:cNvSpPr>
          <p:nvPr/>
        </p:nvSpPr>
        <p:spPr bwMode="auto">
          <a:xfrm>
            <a:off x="0" y="5880100"/>
            <a:ext cx="91440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2  Titr"/>
                <a:ea typeface="+mn-ea"/>
                <a:cs typeface="B Zar" pitchFamily="2" charset="-78"/>
              </a:rPr>
              <a:t>با همکاري انجمن قطعه سازان</a:t>
            </a:r>
            <a:r>
              <a:rPr kumimoji="0" lang="fa-IR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2  Titr"/>
                <a:ea typeface="+mn-ea"/>
                <a:cs typeface="B Zar" pitchFamily="2" charset="-78"/>
              </a:rPr>
              <a:t> و </a:t>
            </a:r>
            <a:r>
              <a:rPr kumimoji="0" lang="fa-I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2  Titr"/>
                <a:ea typeface="+mn-ea"/>
                <a:cs typeface="B Zar" pitchFamily="2" charset="-78"/>
              </a:rPr>
              <a:t>شرکت هاي ايران خودرو، سايپا، ايدرو و ساپکو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2  Titr"/>
                <a:ea typeface="+mn-ea"/>
                <a:cs typeface="B Zar" pitchFamily="2" charset="-78"/>
              </a:rPr>
              <a:t>14 شهريورماه  1392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2600" y="4254037"/>
            <a:ext cx="2908299" cy="156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/>
              <a:t>5- قوانين و مقررات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8967" y="765132"/>
            <a:ext cx="8320413" cy="5635668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ثبات قوانين ومقررات با ذكر  مدت مشخص (اطمينان در برنامه ريزي)</a:t>
            </a: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تعليق اجراي استانداردهاي نامنطبق با شرايط فعلی</a:t>
            </a:r>
            <a:r>
              <a:rPr lang="fa-IR" dirty="0" smtClean="0"/>
              <a:t>/ تحريمي </a:t>
            </a:r>
            <a:r>
              <a:rPr lang="fa-IR" sz="1800" dirty="0" smtClean="0"/>
              <a:t>( </a:t>
            </a:r>
            <a:r>
              <a:rPr lang="fa-IR" dirty="0" smtClean="0"/>
              <a:t>يورو4- ايربگ-  كپسول آتش نشاني )</a:t>
            </a:r>
            <a:endParaRPr lang="en-US" dirty="0" smtClean="0"/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ايجاد </a:t>
            </a:r>
            <a:r>
              <a:rPr lang="fa-IR" b="1" dirty="0" smtClean="0"/>
              <a:t>پنجره واحد </a:t>
            </a:r>
            <a:r>
              <a:rPr lang="fa-IR" dirty="0" smtClean="0"/>
              <a:t>در وزارت صنايع، معادن و تجارت براي ارتباط با راهور ناجا       (به تصويب رساندن متن پيشنهادي) </a:t>
            </a:r>
            <a:endParaRPr lang="en-US" dirty="0" smtClean="0"/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جايگزيني </a:t>
            </a:r>
            <a:r>
              <a:rPr lang="fa-IR" dirty="0" smtClean="0"/>
              <a:t>توقف </a:t>
            </a:r>
            <a:r>
              <a:rPr lang="fa-IR" dirty="0" smtClean="0"/>
              <a:t>شماره گذاري به ساير راهکارها (جلوگيري از توقف توليد) </a:t>
            </a: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اجرائي نمودن طرح مقررات زدائي موارد محدود کننده توليد (با محوريت اجرا توسط سازمان گسترش)</a:t>
            </a: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 بازنگری تعرفه ها (نامتعادل بودن تعرفه های موثر تولید و واردات)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/>
              <a:t>6- امور گمرکي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3701" y="838200"/>
            <a:ext cx="8465680" cy="501876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احياي ماده 121 قانون گمرکي از طريق اصلاح بودجه سال 1392 (مانند گذشته)  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پذيرش گواهي اسقاط از خودروسازان وفق مصوبه دولت (مانند گذشته) 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پذيرش پرداخت قسطي تعهدات گمرکي (مانند گذشته)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تسهيل ترخيص کالا توسط خودروسازان / قطعه سازان شناخته شده (مجوزهاي جديد استاندارد، بازرسي در مقصد و ... )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رفع مشکلات اداري قطعه سازان مربوط به سيستم هاي </a:t>
            </a:r>
            <a:r>
              <a:rPr lang="fa-IR" u="sng" dirty="0" smtClean="0"/>
              <a:t>ايران کد</a:t>
            </a:r>
            <a:r>
              <a:rPr lang="fa-IR" dirty="0" smtClean="0"/>
              <a:t> و </a:t>
            </a:r>
            <a:r>
              <a:rPr lang="fa-IR" u="sng" dirty="0" smtClean="0"/>
              <a:t>شبنم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/>
              <a:t>7- اصلاح فرايند تصميم گيري / پيگيري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3567" y="803232"/>
            <a:ext cx="8320413" cy="532043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فعال سازي مجدد شوراي سياستگذاري خودرو با حمايت و حضور وزير محترم (تسريع در اجراي تصميمات اتخاذ شده و پيگيري مناسب براي تحقق برنامه)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پيگيري اجراي مصوبات قبلي کارگروه حمايت از توليد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جلوگيري از اتخاذ تصميمات / انتصابات غير تخصصي (سياسي) در صنعت  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تصميم گيري درمورد حفظ اشتغال يا تعديل نيروي انساني </a:t>
            </a:r>
            <a:r>
              <a:rPr lang="fa-IR" dirty="0" smtClean="0"/>
              <a:t>مازاد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/>
              <a:t>     اتخاذ تدابير براي حفظ اشتغال در شرايط فعلي نظير: </a:t>
            </a:r>
            <a:endParaRPr lang="en-US" dirty="0" smtClean="0"/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/>
              <a:t>تخفيف در سهم بيمه کارفرما </a:t>
            </a:r>
            <a:endParaRPr lang="en-US" dirty="0" smtClean="0"/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dirty="0" smtClean="0"/>
              <a:t>پرداخت بيمه بيکاري به کارفرما جهت تامين بخشي از هزينه ها (مشابه تجربه ترکيه)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fa-I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  <a:t>بخش 2 :</a:t>
            </a:r>
            <a:br>
              <a:rPr lang="fa-I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</a:br>
            <a:r>
              <a:rPr lang="fa-I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  <a:t>تعهدات صنعت خودرو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</p:txBody>
      </p:sp>
      <p:sp>
        <p:nvSpPr>
          <p:cNvPr id="181251" name="AutoShape 3"/>
          <p:cNvSpPr>
            <a:spLocks noChangeArrowheads="1"/>
          </p:cNvSpPr>
          <p:nvPr/>
        </p:nvSpPr>
        <p:spPr bwMode="auto">
          <a:xfrm rot="16200000" flipV="1">
            <a:off x="-438943" y="5480843"/>
            <a:ext cx="1816100" cy="938213"/>
          </a:xfrm>
          <a:prstGeom prst="rtTriangle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8369300" y="1587500"/>
            <a:ext cx="7493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DDDDDD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848484"/>
                    </a:outerShdw>
                  </a:cont>
                  <a:effect ref="fillLine"/>
                </a:effectDag>
                <a:uLnTx/>
                <a:uFillTx/>
                <a:latin typeface="+mn-lt"/>
                <a:ea typeface="+mn-ea"/>
                <a:cs typeface="B Titr" pitchFamily="2" charset="-78"/>
              </a:rPr>
              <a:t> 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848484"/>
                  </a:outerShdw>
                </a:cont>
                <a:effect ref="fillLine"/>
              </a:effectDag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برآورد </a:t>
            </a:r>
            <a:r>
              <a:rPr lang="fa-IR" dirty="0" smtClean="0">
                <a:solidFill>
                  <a:srgbClr val="FF0000"/>
                </a:solidFill>
              </a:rPr>
              <a:t>تقاضاي کشور</a:t>
            </a:r>
            <a:r>
              <a:rPr lang="fa-IR" dirty="0" smtClean="0"/>
              <a:t> سال 1392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78069" y="865393"/>
          <a:ext cx="6484085" cy="18951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35405"/>
                <a:gridCol w="1927210"/>
                <a:gridCol w="1610735"/>
                <a:gridCol w="1610735"/>
              </a:tblGrid>
              <a:tr h="104140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endParaRPr lang="fa-IR" sz="1800" b="1" i="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Titr" pitchFamily="2" charset="-78"/>
                        </a:rPr>
                        <a:t>برآورد</a:t>
                      </a:r>
                    </a:p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Titr" pitchFamily="2" charset="-78"/>
                        </a:rPr>
                        <a:t> ايران خودرو</a:t>
                      </a:r>
                      <a:endParaRPr lang="fa-IR" sz="1800" b="1" i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Titr" pitchFamily="2" charset="-78"/>
                        </a:rPr>
                        <a:t>برآورد </a:t>
                      </a:r>
                    </a:p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Titr" pitchFamily="2" charset="-78"/>
                        </a:rPr>
                        <a:t>سايپا</a:t>
                      </a:r>
                      <a:endParaRPr lang="fa-IR" sz="1800" b="1" i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Titr" pitchFamily="2" charset="-78"/>
                        </a:rPr>
                        <a:t>برآورد</a:t>
                      </a:r>
                    </a:p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en-US" sz="1800" b="1" i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B Titr" pitchFamily="2" charset="-78"/>
                        </a:rPr>
                        <a:t>*BMI</a:t>
                      </a:r>
                      <a:endParaRPr lang="fa-IR" sz="1800" b="1" i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06461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baseline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جمع سبک</a:t>
                      </a:r>
                      <a:endParaRPr lang="fa-IR" sz="20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cs typeface="B Titr" pitchFamily="2" charset="-78"/>
                        </a:rPr>
                        <a:t>700،000</a:t>
                      </a:r>
                      <a:endParaRPr lang="fa-IR" sz="2000" b="1" i="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cs typeface="B Titr" pitchFamily="2" charset="-78"/>
                        </a:rPr>
                        <a:t>815،000</a:t>
                      </a:r>
                      <a:endParaRPr lang="fa-IR" sz="2000" b="1" i="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cs typeface="B Titr" pitchFamily="2" charset="-78"/>
                        </a:rPr>
                        <a:t>876،000</a:t>
                      </a:r>
                      <a:endParaRPr lang="fa-IR" sz="2000" b="1" i="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3"/>
          <p:cNvSpPr txBox="1">
            <a:spLocks/>
          </p:cNvSpPr>
          <p:nvPr/>
        </p:nvSpPr>
        <p:spPr>
          <a:xfrm>
            <a:off x="481852" y="2813424"/>
            <a:ext cx="8140700" cy="1731682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lvl="0" algn="just" rtl="1">
              <a:lnSpc>
                <a:spcPct val="150000"/>
              </a:lnSpc>
              <a:spcBef>
                <a:spcPct val="20000"/>
              </a:spcBef>
              <a:defRPr/>
            </a:pPr>
            <a:r>
              <a:rPr kumimoji="0" lang="fa-I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با توجه به کاهش شديد قدرت خريد مردم، تقاضاي سال جاري حدود </a:t>
            </a:r>
            <a:r>
              <a:rPr kumimoji="0" lang="fa-IR" sz="2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700،000 دستگاه </a:t>
            </a:r>
            <a:r>
              <a:rPr kumimoji="0" lang="fa-IR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براي خودروهاي سبک (</a:t>
            </a:r>
            <a:r>
              <a:rPr lang="fa-IR" kern="0" baseline="0" dirty="0" smtClean="0">
                <a:latin typeface="+mn-lt"/>
                <a:cs typeface="+mn-cs"/>
              </a:rPr>
              <a:t>با حفظ وضعيت فعلي تحريم ها، قيمت سوخت، سطح</a:t>
            </a:r>
            <a:r>
              <a:rPr lang="fa-IR" kern="0" dirty="0" smtClean="0">
                <a:latin typeface="+mn-lt"/>
                <a:cs typeface="+mn-cs"/>
              </a:rPr>
              <a:t> قيمت هاي فعلي و ...) مفروض مي گردد </a:t>
            </a:r>
            <a:endParaRPr kumimoji="0" lang="fa-IR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100" y="6024560"/>
            <a:ext cx="74295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1" anchor="ctr" anchorCtr="1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-Source</a:t>
            </a:r>
            <a:r>
              <a:rPr lang="fa-I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BMI: Business Monitor International/ Iran Business Forecast Report Q4 2013</a:t>
            </a:r>
            <a:endParaRPr lang="fa-IR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508747" y="4953000"/>
            <a:ext cx="8140700" cy="936812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177800" marR="0" lvl="0" indent="-177800" algn="just" defTabSz="914400" rtl="1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خالص تعهدات فروش</a:t>
            </a:r>
            <a:r>
              <a:rPr kumimoji="0" lang="fa-IR" sz="2400" b="0" i="0" u="none" strike="noStrik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fa-IR" kern="0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باقيمانده ايران خودرو : 85،000 دستگاه</a:t>
            </a:r>
          </a:p>
          <a:p>
            <a:pPr marL="177800" indent="-177800" algn="just" rt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a-IR" kern="0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خالص تعهدات فروش باقيمانده سايپا : 108،000 دستگاه</a:t>
            </a:r>
            <a:endParaRPr kumimoji="0" lang="fa-IR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پيش </a:t>
            </a:r>
            <a:r>
              <a:rPr lang="fa-IR" dirty="0" smtClean="0">
                <a:solidFill>
                  <a:schemeClr val="tx1"/>
                </a:solidFill>
              </a:rPr>
              <a:t>بيني برنامه توليد سال </a:t>
            </a:r>
            <a:r>
              <a:rPr lang="fa-IR" dirty="0" smtClean="0"/>
              <a:t>1392 (درصورت تحقق مفاد بخش اول)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73229" y="1697735"/>
          <a:ext cx="6960347" cy="3779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6115"/>
                <a:gridCol w="1435945"/>
                <a:gridCol w="1216565"/>
                <a:gridCol w="1465861"/>
                <a:gridCol w="1465861"/>
              </a:tblGrid>
              <a:tr h="110605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6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شرکت</a:t>
                      </a:r>
                      <a:endParaRPr lang="fa-IR" sz="16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6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6</a:t>
                      </a:r>
                      <a:r>
                        <a:rPr lang="fa-IR" sz="1600" b="1" i="0" baseline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 ماهه اول</a:t>
                      </a:r>
                      <a:endParaRPr lang="fa-IR" sz="16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6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6 ماهه دوم</a:t>
                      </a:r>
                      <a:endParaRPr lang="fa-IR" sz="16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6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کل سال 1392</a:t>
                      </a:r>
                      <a:endParaRPr lang="fa-IR" sz="16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6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توليد روزانه</a:t>
                      </a:r>
                    </a:p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6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 6 ماهه دوم</a:t>
                      </a:r>
                    </a:p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6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(125 روز کاري)</a:t>
                      </a:r>
                      <a:endParaRPr lang="fa-IR" sz="16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819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ايران خودرو</a:t>
                      </a:r>
                      <a:endParaRPr lang="fa-IR" sz="20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cs typeface="B Titr" pitchFamily="2" charset="-78"/>
                        </a:rPr>
                        <a:t>120،000</a:t>
                      </a:r>
                      <a:endParaRPr lang="fa-IR" sz="2000" b="1" i="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cs typeface="B Titr" pitchFamily="2" charset="-78"/>
                        </a:rPr>
                        <a:t>200،000</a:t>
                      </a:r>
                      <a:endParaRPr lang="fa-IR" sz="2000" b="1" i="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320،000</a:t>
                      </a:r>
                      <a:endParaRPr lang="fa-IR" sz="18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1،600</a:t>
                      </a:r>
                      <a:endParaRPr lang="fa-IR" sz="18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88190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سايپا</a:t>
                      </a:r>
                      <a:endParaRPr lang="fa-IR" sz="20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cs typeface="B Titr" pitchFamily="2" charset="-78"/>
                        </a:rPr>
                        <a:t>150،000</a:t>
                      </a:r>
                      <a:endParaRPr lang="fa-IR" sz="2000" b="1" i="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cs typeface="B Titr" pitchFamily="2" charset="-78"/>
                        </a:rPr>
                        <a:t>200،000</a:t>
                      </a:r>
                      <a:endParaRPr lang="fa-IR" sz="2000" b="1" i="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350،000</a:t>
                      </a:r>
                      <a:endParaRPr lang="fa-IR" sz="18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1،600</a:t>
                      </a:r>
                      <a:endParaRPr lang="fa-IR" sz="1800" b="1" i="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13764"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جمع</a:t>
                      </a:r>
                      <a:endParaRPr lang="fa-IR" sz="2000" b="1" i="0" dirty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270،000</a:t>
                      </a:r>
                      <a:endParaRPr lang="fa-IR" sz="2000" b="1" i="0" dirty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000" b="1" i="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400،000</a:t>
                      </a:r>
                      <a:endParaRPr lang="fa-IR" sz="2000" b="1" i="0" dirty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2400" b="1" i="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670،000</a:t>
                      </a:r>
                      <a:endParaRPr lang="fa-IR" sz="2400" b="1" i="0" dirty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800" b="1" i="0" dirty="0" smtClean="0">
                          <a:solidFill>
                            <a:schemeClr val="bg1"/>
                          </a:solidFill>
                          <a:cs typeface="B Titr" pitchFamily="2" charset="-78"/>
                        </a:rPr>
                        <a:t>3،200</a:t>
                      </a:r>
                      <a:endParaRPr lang="fa-IR" sz="1800" b="1" i="0" dirty="0">
                        <a:solidFill>
                          <a:schemeClr val="bg1"/>
                        </a:solidFill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1219200" y="987056"/>
            <a:ext cx="6985000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a-IR" kern="0" dirty="0" smtClean="0">
                <a:latin typeface="+mn-lt"/>
                <a:cs typeface="+mn-cs"/>
              </a:rPr>
              <a:t>برنامه تولید ایران خودرو و سایپا (شامل صادرات)</a:t>
            </a:r>
            <a:endParaRPr lang="en-US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تعهدات صنعت خودرو به دولت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9378" y="889000"/>
            <a:ext cx="8320413" cy="538436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تحقق برنامه توليد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کاهش نارضايتي مشتريان (حفظ شاخص ها)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مشارکت فعال در تامين منابع مالي (فروش دارائيهاي مازاد و ...)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حفظ اشتغال موجود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تعامل مثبت و کاهش تنش ها با نهادهاي مربوطه با ايجاد گروه هاي تخصصي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تسريع در ارائه برنامه دوساله تحقق: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fa-IR" dirty="0" smtClean="0"/>
              <a:t>اصلاح تصوير ذهني مردم با ايجاد گروه هاي تخصصي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fa-IR" dirty="0" smtClean="0"/>
              <a:t>توسعه محصول / پلت فرم (مستقل / مشترک داخلي/ مشترک خارجي)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fa-IR" dirty="0" smtClean="0"/>
              <a:t>بهبود بهره وري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fa-IR" dirty="0" smtClean="0"/>
              <a:t>صادرات منطبق بر نیازهای بازارهای هدف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fa-IR" dirty="0" smtClean="0"/>
              <a:t>و . . 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4800" dirty="0" smtClean="0"/>
              <a:t>با تشکر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ضمیه – پیامدهای مختلف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599" y="839671"/>
          <a:ext cx="8214043" cy="5525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1"/>
                <a:gridCol w="1422400"/>
                <a:gridCol w="1384300"/>
                <a:gridCol w="1524000"/>
                <a:gridCol w="2486342"/>
              </a:tblGrid>
              <a:tr h="331804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حالت چهارم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حالت سوم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حالت دوم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حالت اول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موارد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5438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smtClean="0">
                          <a:sym typeface="Wingdings"/>
                        </a:rPr>
                        <a:t>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smtClean="0">
                          <a:sym typeface="Wingdings"/>
                        </a:rPr>
                        <a:t>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ym typeface="Wingdings"/>
                        </a:rPr>
                        <a:t>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-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/>
                        <a:t>تامین</a:t>
                      </a:r>
                      <a:r>
                        <a:rPr lang="fa-IR" b="1" baseline="0" dirty="0" smtClean="0"/>
                        <a:t> منابع مالی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72703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smtClean="0">
                          <a:sym typeface="Wingdings"/>
                        </a:rPr>
                        <a:t>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ym typeface="Wingdings"/>
                        </a:rPr>
                        <a:t>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-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-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/>
                        <a:t>حذف استانداردهای متناقض با تحریم (</a:t>
                      </a:r>
                      <a:r>
                        <a:rPr lang="en-US" b="1" dirty="0" smtClean="0"/>
                        <a:t>ABS</a:t>
                      </a:r>
                      <a:r>
                        <a:rPr lang="fa-IR" b="1" baseline="0" dirty="0" smtClean="0"/>
                        <a:t> ، ایربگ و ...)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22709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ym typeface="Wingdings"/>
                        </a:rPr>
                        <a:t>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-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-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/>
                        <a:t>-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/>
                        <a:t>کاهش اثر تحریم ها</a:t>
                      </a:r>
                      <a:endParaRPr lang="en-US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/>
                        <a:t>پیامدها:</a:t>
                      </a:r>
                      <a:endParaRPr lang="en-US" b="1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8147">
                <a:tc>
                  <a:txBody>
                    <a:bodyPr/>
                    <a:lstStyle/>
                    <a:p>
                      <a:pPr algn="ctr" rtl="1">
                        <a:buFont typeface="Arial" pitchFamily="34" charset="0"/>
                        <a:buNone/>
                      </a:pPr>
                      <a:r>
                        <a:rPr lang="fa-IR" dirty="0" smtClean="0"/>
                        <a:t>حدود 400،000 دستگاه (روزانه 3200 دستگاه)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buFont typeface="Arial" pitchFamily="34" charset="0"/>
                        <a:buNone/>
                      </a:pPr>
                      <a:r>
                        <a:rPr lang="fa-IR" dirty="0" smtClean="0"/>
                        <a:t>حدود 200،000 دستگاه (روزانه 1600 دستگاه)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buFont typeface="Arial" pitchFamily="34" charset="0"/>
                        <a:buNone/>
                      </a:pPr>
                      <a:r>
                        <a:rPr lang="fa-IR" dirty="0" smtClean="0"/>
                        <a:t>حدود 150،000 دستگاه (روزانه 1200 دستگاه)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buFont typeface="Arial" pitchFamily="34" charset="0"/>
                        <a:buNone/>
                      </a:pPr>
                      <a:r>
                        <a:rPr lang="fa-IR" dirty="0" smtClean="0"/>
                        <a:t>حداکثر 125،000 دستگاه (روزانه 1000 دستگاه)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/>
                        <a:t>پیش بینی تیراژ 6 ماهه دوم </a:t>
                      </a:r>
                    </a:p>
                    <a:p>
                      <a:pPr algn="ctr" rtl="1"/>
                      <a:r>
                        <a:rPr lang="fa-IR" b="1" dirty="0" smtClean="0"/>
                        <a:t>(جمع ایران خودرو و سایپا)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72703">
                <a:tc>
                  <a:txBody>
                    <a:bodyPr/>
                    <a:lstStyle/>
                    <a:p>
                      <a:pPr marL="177800" indent="-177800" algn="ctr" rtl="1">
                        <a:buFont typeface="Wingdings" pitchFamily="2" charset="2"/>
                        <a:buNone/>
                      </a:pP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حفظ اشتغال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ctr" rtl="1">
                        <a:buFont typeface="Wingdings" pitchFamily="2" charset="2"/>
                        <a:buNone/>
                      </a:pP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حفظ اشتغال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ctr" rtl="1">
                        <a:buFont typeface="Wingdings" pitchFamily="2" charset="2"/>
                        <a:buNone/>
                      </a:pP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حفظ اشتغال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ctr" rtl="1">
                        <a:buFont typeface="Wingdings" pitchFamily="2" charset="2"/>
                        <a:buNone/>
                      </a:pPr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مشکل</a:t>
                      </a: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 جدی در حفظ اشتغال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/>
                        <a:t>اشتغال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95831">
                <a:tc>
                  <a:txBody>
                    <a:bodyPr/>
                    <a:lstStyle/>
                    <a:p>
                      <a:pPr marL="177800" indent="-177800" algn="ctr" rtl="1">
                        <a:buFont typeface="Wingdings" pitchFamily="2" charset="2"/>
                        <a:buNone/>
                      </a:pPr>
                      <a:r>
                        <a:rPr lang="fa-IR" smtClean="0">
                          <a:solidFill>
                            <a:schemeClr val="tx1"/>
                          </a:solidFill>
                        </a:rPr>
                        <a:t>وصول مطالبات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ctr" rtl="1">
                        <a:buFont typeface="Wingdings" pitchFamily="2" charset="2"/>
                        <a:buNone/>
                      </a:pPr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وصول مطالبات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-177800" algn="ctr" rtl="1">
                        <a:buFont typeface="Wingdings" pitchFamily="2" charset="2"/>
                        <a:buNone/>
                      </a:pPr>
                      <a:r>
                        <a:rPr lang="fa-IR" dirty="0" smtClean="0">
                          <a:solidFill>
                            <a:schemeClr val="tx1"/>
                          </a:solidFill>
                        </a:rPr>
                        <a:t>وصول مطالبات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marR="0" indent="-17780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ورشکستگی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/>
                        <a:t>قطعه سازان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12951">
                <a:tc>
                  <a:txBody>
                    <a:bodyPr/>
                    <a:lstStyle/>
                    <a:p>
                      <a:pPr marL="177800" marR="0" indent="-17780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سوددهی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marR="0" indent="-17780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زیان / سربه سر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marR="0" indent="-17780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زیان دهی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marR="0" indent="-17780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baseline="0" dirty="0" smtClean="0">
                          <a:solidFill>
                            <a:schemeClr val="tx1"/>
                          </a:solidFill>
                        </a:rPr>
                        <a:t>زیان دهی شدید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/>
                        <a:t>خودروسازان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5207000" y="2844800"/>
            <a:ext cx="711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771900" y="2844800"/>
            <a:ext cx="711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2362200" y="2844800"/>
            <a:ext cx="711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914400" y="2844800"/>
            <a:ext cx="711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رئوس مطالب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4200" y="1612900"/>
            <a:ext cx="7391400" cy="3797300"/>
          </a:xfrm>
          <a:ln>
            <a:noFill/>
          </a:ln>
        </p:spPr>
        <p:txBody>
          <a:bodyPr/>
          <a:lstStyle/>
          <a:p>
            <a:pPr marL="971550" lvl="1" indent="-51435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a-IR" sz="2400" dirty="0" smtClean="0"/>
              <a:t>1- تصوير ذهني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a-IR" sz="2400" dirty="0" smtClean="0"/>
              <a:t>2- مالي/ ارز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a-IR" sz="2400" dirty="0" smtClean="0"/>
              <a:t>3- تحريم ها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a-IR" sz="2400" dirty="0" smtClean="0"/>
              <a:t>4- قيمت / بازار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a-IR" sz="2400" dirty="0" smtClean="0"/>
              <a:t>5- قوانين و مقررات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a-IR" sz="2400" dirty="0" smtClean="0"/>
              <a:t>6- امور گمرکي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a-IR" sz="2400" dirty="0" smtClean="0"/>
              <a:t>7- اصلاح فرآيند تصميم گيري / پيگيري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944145" y="6428853"/>
            <a:ext cx="6776580" cy="314325"/>
          </a:xfrm>
        </p:spPr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8793" y="898156"/>
            <a:ext cx="8338507" cy="44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بخش 1 - راهکارهاي کوتاه مدت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15059" y="5590625"/>
            <a:ext cx="8338507" cy="44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rtl="1"/>
            <a:r>
              <a:rPr lang="fa-IR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بخش 2- تعهدات خودروسازان</a:t>
            </a:r>
            <a:endParaRPr lang="en-US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99072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fa-I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  <a:t>بخش اول:</a:t>
            </a:r>
            <a:br>
              <a:rPr lang="fa-I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</a:br>
            <a:r>
              <a:rPr lang="fa-I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  <a:t>راهکارهاي پيشنهادي کوتاه مدت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</p:txBody>
      </p:sp>
      <p:sp>
        <p:nvSpPr>
          <p:cNvPr id="181251" name="AutoShape 3"/>
          <p:cNvSpPr>
            <a:spLocks noChangeArrowheads="1"/>
          </p:cNvSpPr>
          <p:nvPr/>
        </p:nvSpPr>
        <p:spPr bwMode="auto">
          <a:xfrm rot="16200000" flipV="1">
            <a:off x="-438943" y="5480843"/>
            <a:ext cx="1816100" cy="938213"/>
          </a:xfrm>
          <a:prstGeom prst="rtTriangle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8369300" y="1587500"/>
            <a:ext cx="7493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DDDDDD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848484"/>
                    </a:outerShdw>
                  </a:cont>
                  <a:effect ref="fillLine"/>
                </a:effectDag>
                <a:uLnTx/>
                <a:uFillTx/>
                <a:latin typeface="+mn-lt"/>
                <a:ea typeface="+mn-ea"/>
                <a:cs typeface="B Titr" pitchFamily="2" charset="-78"/>
              </a:rPr>
              <a:t> 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848484"/>
                  </a:outerShdw>
                </a:cont>
                <a:effect ref="fillLine"/>
              </a:effectDag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1- مديريت تصوير ذهني جامعه (اعتماد سازي)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5743" y="710453"/>
            <a:ext cx="8320413" cy="565000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مديريت نمودن اظهار نظرها و مصاحبه هاي اعضاي محترم دولت و نهادهاي دولتي در خصوص صنعت خودرو از مجراي وزارت صمت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رسانه اي نکردن هجمه ها عليه صنعت خودرو (وزير نفت، بانک مرکزي، راهور و ...) جهت </a:t>
            </a:r>
            <a:r>
              <a:rPr lang="fa-IR" b="1" dirty="0" smtClean="0"/>
              <a:t>توقف رکود بيشتر </a:t>
            </a:r>
            <a:r>
              <a:rPr lang="fa-IR" dirty="0" smtClean="0"/>
              <a:t>بازار/ افزايش توقعات جامعه / تخريب وجهه صادرات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جلسه اقناعي با صدا وسيما / رسانه ها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اجتناب از مصاحبه هاي توقع ساز غلو شده (خودرو ساز / قطعه ساز / وزارتخانه)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جلوگيري از نارضائي تراشي واحدهاي فروش و خدمات پس از فروش خودروسازان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اتخاذ روش اقناعي (قبول نقدهاي منصفانه و ارائه برنامه براي رفع آنها)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2- مالي  / ارزی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770217"/>
            <a:ext cx="8508251" cy="5499848"/>
          </a:xfrm>
        </p:spPr>
        <p:txBody>
          <a:bodyPr/>
          <a:lstStyle/>
          <a:p>
            <a:pPr marL="457200" indent="-45720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تامين نياز ارزي به ميزان 1/5 ميليارد دلار (به نرخ مبادله اي و تبدیل بدهي به ریال)</a:t>
            </a:r>
            <a:endParaRPr lang="en-US" dirty="0" smtClean="0"/>
          </a:p>
          <a:p>
            <a:pPr marL="457200" indent="-45720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گشايش اعتبار خارجي با 10% پروفورما (مانند گذشته)</a:t>
            </a:r>
            <a:endParaRPr lang="en-US" dirty="0" smtClean="0"/>
          </a:p>
          <a:p>
            <a:pPr marL="457200" indent="-45720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فعال نمودن مجدد گشايش اعتبار ريالي ( </a:t>
            </a:r>
            <a:r>
              <a:rPr lang="en-US" sz="2000" dirty="0" smtClean="0"/>
              <a:t>LC </a:t>
            </a:r>
            <a:r>
              <a:rPr lang="fa-IR" sz="2000" dirty="0" smtClean="0"/>
              <a:t> </a:t>
            </a:r>
            <a:r>
              <a:rPr lang="fa-IR" dirty="0" smtClean="0"/>
              <a:t>داخلي)</a:t>
            </a:r>
            <a:endParaRPr lang="en-US" dirty="0" smtClean="0"/>
          </a:p>
          <a:p>
            <a:pPr marL="457200" indent="-45720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بازپرداخت اقساط بانکي پس از تنفس يك ساله</a:t>
            </a:r>
          </a:p>
          <a:p>
            <a:pPr marL="457200" indent="-45720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بخشودگي جرايم بيمه، مالياتي و بانکي و استمهال بدهي هاي بانکي </a:t>
            </a:r>
            <a:endParaRPr lang="en-US" dirty="0" smtClean="0"/>
          </a:p>
          <a:p>
            <a:pPr marL="457200" indent="-45720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رفع موانع دريافت تسهيلات / </a:t>
            </a:r>
            <a:r>
              <a:rPr lang="fa-IR" b="1" dirty="0" smtClean="0"/>
              <a:t>(</a:t>
            </a:r>
            <a:r>
              <a:rPr lang="fa-IR" dirty="0" smtClean="0"/>
              <a:t>نظير معوقات بانکي، چک برگشتي، بدهي مالياتي، تامين اجتماعي، ذينفع واحد و ..) </a:t>
            </a:r>
          </a:p>
          <a:p>
            <a:pPr marL="457200" indent="-45720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تعليق اجراي آئين نامه </a:t>
            </a:r>
            <a:r>
              <a:rPr lang="fa-IR" b="1" dirty="0" smtClean="0"/>
              <a:t>وصول مطالبات </a:t>
            </a:r>
            <a:r>
              <a:rPr lang="fa-IR" dirty="0" smtClean="0"/>
              <a:t>يا لغو دستورالعمل 90/12بانک مرکزي</a:t>
            </a:r>
          </a:p>
          <a:p>
            <a:pPr marL="457200" indent="-45720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”</a:t>
            </a:r>
            <a:r>
              <a:rPr lang="fa-IR" b="1" dirty="0" smtClean="0"/>
              <a:t>خط اعتباري</a:t>
            </a:r>
            <a:r>
              <a:rPr lang="fa-IR" dirty="0" smtClean="0"/>
              <a:t>“ 2000 ميليارد توماني به </a:t>
            </a:r>
            <a:r>
              <a:rPr lang="fa-IR" u="sng" dirty="0" smtClean="0"/>
              <a:t>خودروسازان</a:t>
            </a:r>
            <a:r>
              <a:rPr lang="fa-IR" dirty="0" smtClean="0"/>
              <a:t>  با تنفس 6ماهه</a:t>
            </a:r>
            <a:endParaRPr lang="en-US" dirty="0" smtClean="0"/>
          </a:p>
          <a:p>
            <a:pPr marL="457200" indent="-45720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افزايش سقف تسهيلات بانکي تا حد 2 برابر فعلي براي </a:t>
            </a:r>
            <a:r>
              <a:rPr lang="fa-IR" u="sng" dirty="0" smtClean="0"/>
              <a:t>قطعه سازان</a:t>
            </a:r>
            <a:r>
              <a:rPr lang="fa-IR" dirty="0" smtClean="0"/>
              <a:t> با پذيرش سفته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2- مالي (ادامه)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1801" y="774700"/>
            <a:ext cx="8440280" cy="5562600"/>
          </a:xfrm>
        </p:spPr>
        <p:txBody>
          <a:bodyPr/>
          <a:lstStyle/>
          <a:p>
            <a:pPr marL="457200" indent="-457200"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رفع موانع قانوني افزايش سرمايه سهامداران دولتی</a:t>
            </a:r>
          </a:p>
          <a:p>
            <a:pPr marL="457200" indent="-457200"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b="1" dirty="0" smtClean="0"/>
              <a:t>اصلاح ساختار مالي </a:t>
            </a:r>
            <a:r>
              <a:rPr lang="fa-IR" dirty="0" smtClean="0"/>
              <a:t>از طریق بهینه کردن ترکیب دارائیها نظیر فروش دارائیهای ثابت مازاد/ فاقد بازدهی اقتصادی ، افزایش سرمایه (اصلاح نسبت مالکانه – طبق استاندارد حداقل 30%) </a:t>
            </a:r>
          </a:p>
          <a:p>
            <a:pPr marL="457200" indent="-457200"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رفع موانع براي واگذاري شرکتها و دارائيهاي غير مولد و مازاد</a:t>
            </a:r>
          </a:p>
          <a:p>
            <a:pPr marL="457200" indent="-457200"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مساعدت در بازپس گیری مطالبات خودروسازان (گواهی اسقاط/ بهینه سازی/حمایت)</a:t>
            </a:r>
          </a:p>
          <a:p>
            <a:pPr marL="457200" indent="-457200"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رفع موانع اخذ مجوزهاي لازم جهت انتشار </a:t>
            </a:r>
            <a:r>
              <a:rPr lang="fa-IR" b="1" dirty="0" smtClean="0"/>
              <a:t>اوراق مشارکت </a:t>
            </a:r>
            <a:r>
              <a:rPr lang="fa-IR" dirty="0" smtClean="0"/>
              <a:t>توسط خودروسازان</a:t>
            </a:r>
            <a:endParaRPr lang="en-US" dirty="0" smtClean="0"/>
          </a:p>
          <a:p>
            <a:pPr marL="457200" indent="-457200"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رفع موانع </a:t>
            </a:r>
            <a:r>
              <a:rPr lang="fa-IR" b="1" dirty="0" smtClean="0"/>
              <a:t>احياي ليزينگ </a:t>
            </a:r>
            <a:r>
              <a:rPr lang="fa-IR" dirty="0" smtClean="0"/>
              <a:t>با منابع بيشتر/ با نرخ بانکي</a:t>
            </a:r>
            <a:endParaRPr lang="en-US" dirty="0" smtClean="0"/>
          </a:p>
          <a:p>
            <a:pPr marL="457200" indent="-457200"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اصلاح قوانين و مقررات مرتبط با استفاده از تسهيلات صندوق توسعه ملي  </a:t>
            </a:r>
          </a:p>
          <a:p>
            <a:pPr marL="457200" indent="-457200">
              <a:lnSpc>
                <a:spcPts val="34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جلب همکاري بانک ها جهت ارائه ضمانت نامه گمرکي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3- مقابله با تحريم ها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3567" y="917532"/>
            <a:ext cx="8109733" cy="5320430"/>
          </a:xfrm>
        </p:spPr>
        <p:txBody>
          <a:bodyPr/>
          <a:lstStyle/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تضمين و تدارک فاينانس با کشورهاي همسو (چين، هند و ...)  </a:t>
            </a:r>
            <a:endParaRPr lang="en-US" dirty="0" smtClean="0"/>
          </a:p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صدور مجوز استفاده از ارز صادراتي خود / ساير شرکتها از سوي بانک مرکزي</a:t>
            </a:r>
            <a:endParaRPr lang="en-US" dirty="0" smtClean="0"/>
          </a:p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پشتيباني و تقويت همکاري هاي بين المللي  </a:t>
            </a:r>
            <a:endParaRPr lang="en-US" dirty="0" smtClean="0"/>
          </a:p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تعيين تکليف فوري تداوم همکاري با شرکت رنو و ...</a:t>
            </a:r>
            <a:endParaRPr lang="en-US" dirty="0" smtClean="0"/>
          </a:p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کاهش تعرفه هاي گمرکي مواد اوليه / واسط با فناوري بالا </a:t>
            </a:r>
            <a:r>
              <a:rPr lang="en-US" sz="2000" dirty="0" smtClean="0"/>
              <a:t>(High Tech.) </a:t>
            </a:r>
            <a:r>
              <a:rPr lang="fa-IR" sz="2000" dirty="0" smtClean="0"/>
              <a:t> </a:t>
            </a:r>
            <a:r>
              <a:rPr lang="fa-IR" dirty="0" smtClean="0"/>
              <a:t>بمنظور کاهش اثر هزينه هاي تحميلي بابت تحريم آنها</a:t>
            </a:r>
            <a:endParaRPr lang="en-US" dirty="0" smtClean="0"/>
          </a:p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صدور مجوز فعاليت انجمن هاي تخصصي در نهضت هاي ضد تحريم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3- مقابله با تحريم ها (ادامه)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5000" y="917532"/>
            <a:ext cx="8077200" cy="5320430"/>
          </a:xfrm>
        </p:spPr>
        <p:txBody>
          <a:bodyPr/>
          <a:lstStyle/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همکاري وزارت امور خارجه براي مقابله با تحريم اخير ويژه صنعت خودرو </a:t>
            </a:r>
          </a:p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همراستا نمودن کليه دستگاه هاي اجرائي در مقابله با تحريم خودرو</a:t>
            </a:r>
            <a:endParaRPr lang="en-US" dirty="0" smtClean="0"/>
          </a:p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ارتقا توانمندي (افزايش ظرفيت توليد/توسعه تکنولوژي) صنايع ورودي (ورق، فولاد، پتروشیمی و ...) براي تامين نيازهاي صنعت خودرو</a:t>
            </a:r>
            <a:endParaRPr lang="en-US" dirty="0" smtClean="0"/>
          </a:p>
          <a:p>
            <a:pPr marL="444500" indent="-4445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احياي نقش سازمان گسترش (توسعه اي) در سرمايه گذاري 30 مجموعه با فناوري بالا / رده بندي سازندگان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fa-IR" dirty="0" smtClean="0"/>
              <a:t>4- قيمت /  بازار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انجمن خودروسازان  -  14 شهريور 1392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ar-SA" smtClean="0"/>
              <a:t>صفحه  : </a:t>
            </a:r>
            <a:fld id="{36C963B6-B0A7-4EEF-A396-4C7E567DF5FB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8941" y="806822"/>
            <a:ext cx="8661409" cy="560667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تعيين تکليف قيمت گذاري ( </a:t>
            </a:r>
            <a:r>
              <a:rPr lang="fa-IR" b="1" dirty="0" smtClean="0"/>
              <a:t>پايان بخشيدن به حالت انتظار مشتريان</a:t>
            </a:r>
            <a:r>
              <a:rPr lang="fa-IR" dirty="0" smtClean="0"/>
              <a:t>):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b="1" dirty="0" smtClean="0">
                <a:ea typeface="+mn-ea"/>
              </a:rPr>
              <a:t>حاشيه بازار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fa-IR" sz="2400" dirty="0" smtClean="0"/>
              <a:t>درصورت ادامه وضع فعلي (عليرغم عدم وجود سابقه قيمت </a:t>
            </a:r>
            <a:r>
              <a:rPr lang="fa-IR" sz="2400" b="1" dirty="0" smtClean="0"/>
              <a:t>گذاري</a:t>
            </a:r>
            <a:r>
              <a:rPr lang="fa-IR" sz="2400" dirty="0" smtClean="0"/>
              <a:t> براي محصولات انحصاري در دنيا)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fa-IR" sz="2400" dirty="0" smtClean="0"/>
              <a:t>اصلاح </a:t>
            </a:r>
            <a:r>
              <a:rPr lang="fa-IR" sz="2400" b="1" dirty="0" smtClean="0"/>
              <a:t>قيمت پايه </a:t>
            </a:r>
            <a:r>
              <a:rPr lang="fa-IR" sz="2400" dirty="0" smtClean="0"/>
              <a:t>در</a:t>
            </a:r>
            <a:r>
              <a:rPr lang="fa-IR" sz="2400" b="1" dirty="0" smtClean="0"/>
              <a:t> </a:t>
            </a:r>
            <a:r>
              <a:rPr lang="fa-IR" sz="2400" dirty="0" smtClean="0"/>
              <a:t>فرمول شوراي رقابت، (نامه سازمان حمايت به شوراي رقابت 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fa-IR" sz="2400" dirty="0" smtClean="0"/>
              <a:t>جبران زيان پيرو ماده 101 برنامه پنجم و 90 اصل 44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ü"/>
            </a:pPr>
            <a:r>
              <a:rPr lang="fa-IR" sz="2400" dirty="0" smtClean="0"/>
              <a:t>عدم دخالت شوراي رقابت در شيوه حسابداري پذيرفته شده در کشور</a:t>
            </a:r>
            <a:endParaRPr lang="en-US" sz="2400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تخصيص مواد اوليه به صنعت خودرو با قيمت عادله (غير بورسي)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fa-IR" dirty="0" smtClean="0"/>
              <a:t>اجراي صحيح قانون هدفمندي يارانه ها (پرداخت سهم صنعت)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ustom 1">
      <a:majorFont>
        <a:latin typeface="Arial"/>
        <a:ea typeface=""/>
        <a:cs typeface="B Titr"/>
      </a:majorFont>
      <a:minorFont>
        <a:latin typeface="Tahoma"/>
        <a:ea typeface=""/>
        <a:cs typeface="B 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12686</TotalTime>
  <Words>1444</Words>
  <Application>Microsoft Office PowerPoint</Application>
  <PresentationFormat>On-screen Show (4:3)</PresentationFormat>
  <Paragraphs>226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Ko</vt:lpstr>
      <vt:lpstr>راهکارهاي کوتاه مدت براي رفع چالش هاي صنعت خودرو</vt:lpstr>
      <vt:lpstr>رئوس مطالب</vt:lpstr>
      <vt:lpstr>بخش اول: راهکارهاي پيشنهادي کوتاه مدت</vt:lpstr>
      <vt:lpstr>1- مديريت تصوير ذهني جامعه (اعتماد سازي)</vt:lpstr>
      <vt:lpstr>2- مالي  / ارزی</vt:lpstr>
      <vt:lpstr>2- مالي (ادامه)</vt:lpstr>
      <vt:lpstr>3- مقابله با تحريم ها</vt:lpstr>
      <vt:lpstr>3- مقابله با تحريم ها (ادامه)</vt:lpstr>
      <vt:lpstr>4- قيمت /  بازار </vt:lpstr>
      <vt:lpstr>5- قوانين و مقررات</vt:lpstr>
      <vt:lpstr>6- امور گمرکي</vt:lpstr>
      <vt:lpstr>7- اصلاح فرايند تصميم گيري / پيگيري </vt:lpstr>
      <vt:lpstr>بخش 2 : تعهدات صنعت خودرو</vt:lpstr>
      <vt:lpstr>برآورد تقاضاي کشور سال 1392</vt:lpstr>
      <vt:lpstr>پيش بيني برنامه توليد سال 1392 (درصورت تحقق مفاد بخش اول)</vt:lpstr>
      <vt:lpstr>تعهدات صنعت خودرو به دولت</vt:lpstr>
      <vt:lpstr>با تشکر</vt:lpstr>
      <vt:lpstr>ضمیه – پیامدهای مختلف</vt:lpstr>
    </vt:vector>
  </TitlesOfParts>
  <Company>Ikco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Planning</dc:title>
  <dc:creator>Kourosh Azarnoush</dc:creator>
  <cp:lastModifiedBy>mirkhani</cp:lastModifiedBy>
  <cp:revision>330</cp:revision>
  <dcterms:created xsi:type="dcterms:W3CDTF">2003-02-08T11:52:58Z</dcterms:created>
  <dcterms:modified xsi:type="dcterms:W3CDTF">2013-09-04T16:55:03Z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lephone number">
    <vt:i4>2180</vt:i4>
  </property>
</Properties>
</file>