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4" r:id="rId18"/>
    <p:sldId id="275" r:id="rId19"/>
    <p:sldId id="276" r:id="rId20"/>
    <p:sldId id="277" r:id="rId21"/>
    <p:sldId id="278" r:id="rId22"/>
    <p:sldId id="279" r:id="rId23"/>
    <p:sldId id="280" r:id="rId24"/>
    <p:sldId id="282" r:id="rId2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68" d="100"/>
          <a:sy n="68" d="100"/>
        </p:scale>
        <p:origin x="-1224"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69D6CB-061C-47F0-B151-5530A9C477AC}" type="datetimeFigureOut">
              <a:rPr lang="fa-IR" smtClean="0"/>
              <a:pPr/>
              <a:t>1432/07/10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8C66AA4-D6F7-43F6-BF8F-424BD3A4066E}"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69D6CB-061C-47F0-B151-5530A9C477AC}" type="datetimeFigureOut">
              <a:rPr lang="fa-IR" smtClean="0"/>
              <a:pPr/>
              <a:t>1432/07/10</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8C66AA4-D6F7-43F6-BF8F-424BD3A4066E}"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google.com/imgres?imgurl=http://www.datapf.net/FaBook/eghtesad/2lar.jpg&amp;imgrefurl=http://fabook.ir/?cat=93&amp;usg=__x777TCPNVeUgC9rn2pU0TuDqIn0=&amp;h=777&amp;w=1200&amp;sz=191&amp;hl=fa&amp;start=4&amp;sig2=2qNQtMiTjmI_WXvEja4ZTg&amp;itbs=1&amp;tbnid=tyC0k5TkaRH_RM:&amp;tbnh=97&amp;tbnw=150&amp;prev=/images?q=%D8%AF%D9%84%D8%A7%D8%B1&amp;hl=fa&amp;gbv=2&amp;tbs=isch:1&amp;ei=uVLqS526KIT6lweqyNGcBA" TargetMode="External"/><Relationship Id="rId3" Type="http://schemas.openxmlformats.org/officeDocument/2006/relationships/image" Target="../media/image7.jpeg"/><Relationship Id="rId7" Type="http://schemas.openxmlformats.org/officeDocument/2006/relationships/image" Target="../media/image9.jpeg"/><Relationship Id="rId2" Type="http://schemas.openxmlformats.org/officeDocument/2006/relationships/hyperlink" Target="http://www.google.com/imgres?imgurl=http://www.clker.com/cliparts/0/e/b/1/12362679671889420116paulo_tavares_No_Entry.svg.med.png&amp;imgrefurl=http://www.bannermaker.mihanblog.com/post/1033&amp;usg=__kJsuvcNSgN3m-K_TU_aeIuwrOtk=&amp;h=300&amp;w=294&amp;sz=58&amp;hl=fa&amp;start=34&amp;sig2=552H6iTSKuyaq1Og_7waWQ&amp;itbs=1&amp;tbnid=C0ZjRlbghmq5iM:&amp;tbnh=116&amp;tbnw=114&amp;prev=/images?q=%D9%85%D9%85%D9%86%D9%88%D8%B9&amp;start=18&amp;hl=fa&amp;sa=N&amp;gbv=2&amp;ndsp=18&amp;tbs=isch:1&amp;ei=nU7qS6zxKYP68Abg09WZCA" TargetMode="External"/><Relationship Id="rId1" Type="http://schemas.openxmlformats.org/officeDocument/2006/relationships/slideLayout" Target="../slideLayouts/slideLayout2.xml"/><Relationship Id="rId6" Type="http://schemas.openxmlformats.org/officeDocument/2006/relationships/hyperlink" Target="http://www.google.com/imgres?imgurl=http://metaldetectingworld.com/photogalary/ww2/images/10-German%20K98%20Rifle.jpg&amp;imgrefurl=http://aslahe.parsiblog.com/286835.htm&amp;usg=__8JAWn9tqrsIWYkv12MFYMsoKbPo=&amp;h=243&amp;w=350&amp;sz=16&amp;hl=fa&amp;start=9&amp;sig2=ZxeBVL8--YN_lPwDR1B1Gg&amp;itbs=1&amp;tbnid=Wkuxeax8UlYUGM:&amp;tbnh=83&amp;tbnw=120&amp;prev=/images?q=%D8%AA%D9%81%D9%86%DA%AF&amp;hl=fa&amp;gbv=2&amp;tbs=isch:1&amp;ei=hFLqS7uHN4GglAfF7LycBA" TargetMode="External"/><Relationship Id="rId5" Type="http://schemas.openxmlformats.org/officeDocument/2006/relationships/image" Target="../media/image8.jpeg"/><Relationship Id="rId4" Type="http://schemas.openxmlformats.org/officeDocument/2006/relationships/hyperlink" Target="http://www.google.com/imgres?imgurl=http://www.jamejamonline.ir/Media/images/1387/11/23/100898815550.jpg&amp;imgrefurl=http://www.alireza206.blogfa.com/8712.aspx&amp;usg=__CSTD-mdnCeV5LHi7fzlVlyh4z0k=&amp;h=207&amp;w=290&amp;sz=17&amp;hl=fa&amp;start=1&amp;sig2=-i52a_0qfuWO6aiYIkXkbw&amp;itbs=1&amp;tbnid=ewPIueqIs8fr9M:&amp;tbnh=82&amp;tbnw=115&amp;prev=/images?q=%D9%85%D9%88%D8%A7%D8%AF+%D9%85%D8%AD%D8%AA%D8%B1%D9%82%D9%87&amp;hl=fa&amp;sa=G&amp;gbv=2&amp;tbs=isch:1&amp;ei=VFLqS-LuNoWglAf937mcBA" TargetMode="External"/><Relationship Id="rId9"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imgres?imgurl=http://arasclearance.persiangig.com/baranas.gif&amp;imgrefurl=http://www.arasclearance.com/&amp;usg=__R-XDgXm0Xuhuriqb4lOAqUu935c=&amp;h=284&amp;w=380&amp;sz=49&amp;hl=fa&amp;start=4&amp;sig2=70KEDHKopKkozbE-TpD32g&amp;um=1&amp;itbs=1&amp;tbnid=0yD30uUCfCO80M:&amp;tbnh=92&amp;tbnw=123&amp;prev=/images?q=%D8%AD%D9%82+%D8%A7%D9%84%D8%B9%D9%85%D9%84+%DA%A9%D8%A7%D8%B1+%DA%AF%D9%85%D8%B1%DA%A9%DB%8C&amp;um=1&amp;hl=fa&amp;lr=&amp;sa=N&amp;tbs=isch:1&amp;ei=n1TqS8qFLILGlQfgh7ScB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google.com/imgres?imgurl=http://www.infodubaicity.com/topic_images/l1185448536.jpg&amp;imgrefurl=http://www.infodubaicity.com/detail.php?id=12&amp;usg=__S8Ud8f5GNU8_tkMgy69uPdh2ots=&amp;h=414&amp;w=300&amp;sz=28&amp;hl=fa&amp;start=2&amp;sig2=VotUJIYyuXgzgOfRZvA_Dg&amp;itbs=1&amp;tbnid=d_Yq_gEgjdjQ8M:&amp;tbnh=125&amp;tbnw=91&amp;prev=/images?q=%D9%BE%D9%88%D9%84&amp;hl=fa&amp;gbv=2&amp;tbs=isch:1&amp;ei=I2TqS8vuJYX6lwf83cCcBA" TargetMode="External"/><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imgres?imgurl=http://irica.gov.ir/persian/news/Images/NEWSImages2006_1_31_7_51_44.JPG&amp;imgrefurl=http://irica.gov.ir/persian/news/NewsView.aspx?ID=325&amp;B=1&amp;usg=__IGmQQMXgCidZfzumlZ4fpBMAhVY=&amp;h=1024&amp;w=1536&amp;sz=318&amp;hl=fa&amp;start=3&amp;sig2=MWgcc1Z_JcE5CX168nZfdQ&amp;um=1&amp;itbs=1&amp;tbnid=dg8kT2RDWUJuQM:&amp;tbnh=100&amp;tbnw=150&amp;prev=/images?q=%D8%B5%D8%A7%D8%AF%D8%B1%D8%A7%D8%AA&amp;um=1&amp;hl=fa&amp;lr=&amp;tbs=isch:1&amp;ei=_jHqS7KFDcKclgfSvOCZD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imgres?imgurl=http://www.econews.ir/fa/Files/NewsImages/2009/%D9%88%D8%A7%D8%B1%D8%AF%D8%A7%D8%AA1_Fixd.jpg&amp;imgrefurl=http://www.econews.ir/fa/NewsContent-id_408.aspx&amp;usg=__IAbUV8lWsV9iI_KfOYpg-6maRa4=&amp;h=220&amp;w=285&amp;sz=43&amp;hl=fa&amp;start=5&amp;sig2=ULETMFI-i2JupnTzqLH95g&amp;um=1&amp;itbs=1&amp;tbnid=F9f2RnktJZK8LM:&amp;tbnh=89&amp;tbnw=115&amp;prev=/images?q=%D9%88%D8%A7%D8%B1%D8%AF%D8%A7%D8%AA&amp;um=1&amp;hl=fa&amp;lr=&amp;sa=N&amp;tbs=isch:1&amp;ei=7zHqS_bUHoeglAf-1sCcD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Horizontal Scroll 7"/>
          <p:cNvSpPr/>
          <p:nvPr/>
        </p:nvSpPr>
        <p:spPr>
          <a:xfrm>
            <a:off x="2000232" y="214290"/>
            <a:ext cx="464347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9" name="TextBox 8"/>
          <p:cNvSpPr txBox="1"/>
          <p:nvPr/>
        </p:nvSpPr>
        <p:spPr>
          <a:xfrm>
            <a:off x="2571736" y="428604"/>
            <a:ext cx="3429024" cy="1077218"/>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گمرک</a:t>
            </a:r>
          </a:p>
          <a:p>
            <a:pPr algn="ctr"/>
            <a:r>
              <a:rPr 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CUSTOMS</a:t>
            </a:r>
            <a:endParaRPr lang="fa-IR"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2049" name="Picture 1"/>
          <p:cNvPicPr>
            <a:picLocks noChangeAspect="1" noChangeArrowheads="1"/>
          </p:cNvPicPr>
          <p:nvPr/>
        </p:nvPicPr>
        <p:blipFill>
          <a:blip r:embed="rId2"/>
          <a:srcRect/>
          <a:stretch>
            <a:fillRect/>
          </a:stretch>
        </p:blipFill>
        <p:spPr bwMode="auto">
          <a:xfrm>
            <a:off x="5357818" y="428604"/>
            <a:ext cx="1000132" cy="1000132"/>
          </a:xfrm>
          <a:prstGeom prst="rect">
            <a:avLst/>
          </a:prstGeom>
          <a:noFill/>
          <a:ln w="9525">
            <a:noFill/>
            <a:miter lim="800000"/>
            <a:headEnd/>
            <a:tailEnd/>
          </a:ln>
          <a:effectLst/>
        </p:spPr>
      </p:pic>
      <p:pic>
        <p:nvPicPr>
          <p:cNvPr id="58369" name="Picture 1" descr="C:\Users\Reserve1\Desktop\pichak.jpg"/>
          <p:cNvPicPr>
            <a:picLocks noChangeAspect="1" noChangeArrowheads="1"/>
          </p:cNvPicPr>
          <p:nvPr/>
        </p:nvPicPr>
        <p:blipFill>
          <a:blip r:embed="rId3"/>
          <a:srcRect/>
          <a:stretch>
            <a:fillRect/>
          </a:stretch>
        </p:blipFill>
        <p:spPr bwMode="auto">
          <a:xfrm>
            <a:off x="2428860" y="2071678"/>
            <a:ext cx="4000496" cy="4384544"/>
          </a:xfrm>
          <a:prstGeom prst="rect">
            <a:avLst/>
          </a:prstGeom>
          <a:noFill/>
        </p:spPr>
      </p:pic>
    </p:spTree>
  </p:cSld>
  <p:clrMapOvr>
    <a:masterClrMapping/>
  </p:clrMapOvr>
  <p:transition spd="slow">
    <p:plu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785918" y="71414"/>
            <a:ext cx="500066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1857356" y="500042"/>
            <a:ext cx="4929222" cy="52322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اسناد لازم برای ترخیص کالا از گمرک</a:t>
            </a:r>
            <a:endPar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Rounded Rectangle 5"/>
          <p:cNvSpPr/>
          <p:nvPr/>
        </p:nvSpPr>
        <p:spPr>
          <a:xfrm>
            <a:off x="214314" y="1500174"/>
            <a:ext cx="8501090" cy="4214842"/>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TextBox 6"/>
          <p:cNvSpPr txBox="1"/>
          <p:nvPr/>
        </p:nvSpPr>
        <p:spPr>
          <a:xfrm>
            <a:off x="-1357354" y="1928802"/>
            <a:ext cx="9858444" cy="2923877"/>
          </a:xfrm>
          <a:prstGeom prst="rect">
            <a:avLst/>
          </a:prstGeom>
          <a:noFill/>
        </p:spPr>
        <p:txBody>
          <a:bodyPr wrap="square" rtlCol="1">
            <a:spAutoFit/>
          </a:bodyPr>
          <a:lstStyle/>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مجوز ورود موقت کانتینر ( حسب مورد)</a:t>
            </a: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گواهی های استاندارد( حسب مورد)</a:t>
            </a: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بارنامه های فرعی </a:t>
            </a: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بیمه نامه </a:t>
            </a: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مجوزهای ورود( بهداشت –تجهیزات پزشکی –دامپزشکی –استاندارد)</a:t>
            </a: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پروانه بهره برداری ( حسب مورد)</a:t>
            </a: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کارت شماره اقتصادی</a:t>
            </a: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پروانه صادراتی (پیمان صادراتی ) درصورت لزوم</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fa-I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14282" y="1500174"/>
            <a:ext cx="8501122" cy="5143536"/>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Horizontal Scroll 5"/>
          <p:cNvSpPr/>
          <p:nvPr/>
        </p:nvSpPr>
        <p:spPr>
          <a:xfrm>
            <a:off x="1785918" y="71414"/>
            <a:ext cx="500066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7" name="TextBox 6"/>
          <p:cNvSpPr txBox="1"/>
          <p:nvPr/>
        </p:nvSpPr>
        <p:spPr>
          <a:xfrm>
            <a:off x="2643174" y="428604"/>
            <a:ext cx="3500462" cy="584775"/>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قاچاق گمرکی</a:t>
            </a:r>
            <a:endParaRPr lang="fa-I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TextBox 7"/>
          <p:cNvSpPr txBox="1"/>
          <p:nvPr/>
        </p:nvSpPr>
        <p:spPr>
          <a:xfrm>
            <a:off x="428596" y="1643050"/>
            <a:ext cx="7858180" cy="5016758"/>
          </a:xfrm>
          <a:prstGeom prst="rect">
            <a:avLst/>
          </a:prstGeom>
          <a:noFill/>
        </p:spPr>
        <p:txBody>
          <a:bodyPr wrap="square" rtlCol="1">
            <a:spAutoFit/>
          </a:bodyPr>
          <a:lstStyle/>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 – وارد كردن كالا به كشور يا خارج كردن كالا از كشور به ترتيب غيرمجاز مگر آنكه كالاي مزبور در موقع ورود يا صدور ممنوع يا غيرمجاز يا مجاز مشروط نبوده و از حقوق گمركي و سود بازرگاني و عوارض بخشوده باشد .</a:t>
            </a: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 – خارج نكردن وسايط نقليه وياكالايي كه به عنوان ورود موقت يا ترانزيت خارجي وارد كشور شده به استناد اسناد خلاف واقع مبني بر خروج وسايط نقليه و كالا </a:t>
            </a:r>
          </a:p>
          <a:p>
            <a:endPar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3 – بيرون بردن كالاي تجارتي از گمرك بدون تسليم اظهارنامه و پرداخت حقوق گمركي و سود بازرگاني و عوارض خواه عمل در حين خروج از گمرك يا بعد از خروج كشف شود . هرگاه خارج كننده غير از صاحب مال يا نماينده قانوني او باشد گمرك عين كالا و در صورت نبودن كالا بهاي آنرا كه از مرتكب گرفته مي‌شود پس از دريافت حقوق گمركي و سود بازرگاني و عوارض مقرره به صاحب كالا مسترد مي‌دارد و مرتكب طبق مقررات كيفري تعقيب خواهد شد . </a:t>
            </a:r>
          </a:p>
          <a:p>
            <a:endPar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 – اظهار كردن كالاي ممنوع‌الورود يا غير مجاز تحت عنوان كالاي مجاز يا مجاز مشروط با نام ديگر </a:t>
            </a:r>
            <a:endParaRPr lang="fa-IR"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785918" y="71414"/>
            <a:ext cx="500066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2643174" y="428604"/>
            <a:ext cx="3500462" cy="584775"/>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قاچاق گمرکی</a:t>
            </a:r>
            <a:endParaRPr lang="fa-I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ounded Rectangle 5"/>
          <p:cNvSpPr/>
          <p:nvPr/>
        </p:nvSpPr>
        <p:spPr>
          <a:xfrm>
            <a:off x="214282" y="1500174"/>
            <a:ext cx="8501122" cy="5143536"/>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TextBox 6"/>
          <p:cNvSpPr txBox="1"/>
          <p:nvPr/>
        </p:nvSpPr>
        <p:spPr>
          <a:xfrm>
            <a:off x="785786" y="2071678"/>
            <a:ext cx="7500990" cy="3477875"/>
          </a:xfrm>
          <a:prstGeom prst="rect">
            <a:avLst/>
          </a:prstGeom>
          <a:noFill/>
        </p:spPr>
        <p:txBody>
          <a:bodyPr wrap="square" rtlCol="1">
            <a:spAutoFit/>
          </a:bodyPr>
          <a:lstStyle/>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 وجود كالاي اظهار نشده ضمن كالاي اظهار شده باستثناي مواردي كه كالاي مزبور از نوع مجاز بوده و ماخذ حقوق گمركي و سود بازرگاني و عوارض آن بيشتر از ماخذ حقوق گمركي و سود بازرگاني و عوارض كالاي اظهار شده نباشد .كالاي اظهار نشده ضمن كالاي ترانزيتي اعم از اينكه كالاي مزبور مجاز يا مشروط و يا ممنوع باشد مشمول اين بند خواهد بود </a:t>
            </a:r>
          </a:p>
          <a:p>
            <a:endPar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 – خارج نكردن يا وارد نكردن كالايي كه ورود يا صدور قطعي آن ممنوع يا مشروط باشد ظرف مهلت مقرر از كشور يا به كشور كه به عنوان ترانزيت خارجي يا ورود موقت يا كابوتاژ (</a:t>
            </a:r>
            <a:r>
              <a:rPr lang="en-US" sz="2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Cabotage</a:t>
            </a:r>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يا خروج موقت يا مرجوعي اظهار شد باشد جز در مواردي كه ثابت شود در عدم خروج يا ورود كالا سوءنيتي نبوده است .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785918" y="71414"/>
            <a:ext cx="500066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2643174" y="428604"/>
            <a:ext cx="3500462" cy="584775"/>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قاچاق گمرکی</a:t>
            </a:r>
            <a:endParaRPr lang="fa-I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ounded Rectangle 5"/>
          <p:cNvSpPr/>
          <p:nvPr/>
        </p:nvSpPr>
        <p:spPr>
          <a:xfrm>
            <a:off x="214282" y="1500174"/>
            <a:ext cx="8501122" cy="5143536"/>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TextBox 6"/>
          <p:cNvSpPr txBox="1"/>
          <p:nvPr/>
        </p:nvSpPr>
        <p:spPr>
          <a:xfrm>
            <a:off x="785786" y="2000240"/>
            <a:ext cx="7215238" cy="2554545"/>
          </a:xfrm>
          <a:prstGeom prst="rect">
            <a:avLst/>
          </a:prstGeom>
          <a:noFill/>
        </p:spPr>
        <p:txBody>
          <a:bodyPr wrap="square" rtlCol="1">
            <a:spAutoFit/>
          </a:bodyPr>
          <a:lstStyle/>
          <a:p>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7</a:t>
            </a: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اظهاركردن كالاي مجاز تحت عنوان كالاي مجاز ديگري كه حقوق گمركي و سود بازرگاني و عوارض آن كمتر است با نام ديگر و با استفاده از اسناد خلاف واقع . </a:t>
            </a:r>
          </a:p>
          <a:p>
            <a:endPar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8</a:t>
            </a: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بيرون بردن كالا از گمرك با استفاده از شمول معافيت با تسليم اظهارنامه خلاف واقع يا اسناد خلاف واقع . </a:t>
            </a:r>
          </a:p>
          <a:p>
            <a:endPar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9</a:t>
            </a: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-اظهار خلاف </a:t>
            </a: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راجع به كميت و كيفيت كالاي صادراتي به نحوي كه منجر به خروج غير قانوني ارز از كشور گردد.</a:t>
            </a:r>
            <a:endParaRPr lang="fa-IR"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rizontal Scroll 5"/>
          <p:cNvSpPr/>
          <p:nvPr/>
        </p:nvSpPr>
        <p:spPr>
          <a:xfrm>
            <a:off x="1785918" y="71414"/>
            <a:ext cx="500066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7" name="TextBox 6"/>
          <p:cNvSpPr txBox="1"/>
          <p:nvPr/>
        </p:nvSpPr>
        <p:spPr>
          <a:xfrm>
            <a:off x="2500298" y="428604"/>
            <a:ext cx="3500462" cy="584775"/>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کالای ممنوع الورود</a:t>
            </a:r>
            <a:endParaRPr lang="fa-I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TextBox 8"/>
          <p:cNvSpPr txBox="1"/>
          <p:nvPr/>
        </p:nvSpPr>
        <p:spPr>
          <a:xfrm>
            <a:off x="714348" y="1428736"/>
            <a:ext cx="7858180" cy="4093428"/>
          </a:xfrm>
          <a:prstGeom prst="rect">
            <a:avLst/>
          </a:prstGeom>
          <a:noFill/>
        </p:spPr>
        <p:txBody>
          <a:bodyPr wrap="square" rtlCol="1">
            <a:spAutoFit/>
          </a:bodyPr>
          <a:lstStyle/>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1‌ـ‌ مشروبات الكلي </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 ـ اسلحه گرم و سرد مگر با موافقت وزارت دفاع </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3 ـ مواد محترقه و منفجره </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 ـ ابزار و آلات قمار</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 ـ نشريات و فيلم و عكس و نوار و آثار و علائم توهين آميز به مقدسات مذهبي و ملي كشور</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6 ـ مواد مخدر</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7 ـ دستگاههاي فرستنده و همچنين دستگاههاي گيرنده با باندهاي غيرمجاز</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8 ـ دستگاههاي مخصوص عكاسي و فيلمبرداري هوائي </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9 ـ اسكناسهاي خارجي كه در كشور مبدأ از جريان قانوني خارج شده است.</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10 ـ‌ بليط بخت آزمايي </a:t>
            </a:r>
          </a:p>
          <a:p>
            <a:r>
              <a:rPr lang="ar-SA"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11 ـ‌ ساير كالاهائيكه به موجب مقررات جدول تعرفه گمركي يا قوانين خاص ممنوع الورود شناخته شده يا بشود.</a:t>
            </a:r>
            <a:endPar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10" name="Picture 2" descr="http://t3.gstatic.com/images?q=tbn:C0ZjRlbghmq5iM:http://www.clker.com/cliparts/0/e/b/1/12362679671889420116paulo_tavares_No_Entry.svg.med.png">
            <a:hlinkClick r:id="rId2"/>
          </p:cNvPr>
          <p:cNvPicPr>
            <a:picLocks noChangeAspect="1" noChangeArrowheads="1"/>
          </p:cNvPicPr>
          <p:nvPr/>
        </p:nvPicPr>
        <p:blipFill>
          <a:blip r:embed="rId3">
            <a:clrChange>
              <a:clrFrom>
                <a:srgbClr val="FEFEFE"/>
              </a:clrFrom>
              <a:clrTo>
                <a:srgbClr val="FEFEFE">
                  <a:alpha val="0"/>
                </a:srgbClr>
              </a:clrTo>
            </a:clrChange>
          </a:blip>
          <a:srcRect/>
          <a:stretch>
            <a:fillRect/>
          </a:stretch>
        </p:blipFill>
        <p:spPr bwMode="auto">
          <a:xfrm>
            <a:off x="2071670" y="285728"/>
            <a:ext cx="928694" cy="944988"/>
          </a:xfrm>
          <a:prstGeom prst="rect">
            <a:avLst/>
          </a:prstGeom>
          <a:noFill/>
        </p:spPr>
      </p:pic>
      <p:pic>
        <p:nvPicPr>
          <p:cNvPr id="22534" name="Picture 6" descr="http://t0.gstatic.com/images?q=tbn:ewPIueqIs8fr9M:http://www.jamejamonline.ir/Media/images/1387/11/23/100898815550.jpg">
            <a:hlinkClick r:id="rId4"/>
          </p:cNvPr>
          <p:cNvPicPr>
            <a:picLocks noChangeAspect="1" noChangeArrowheads="1"/>
          </p:cNvPicPr>
          <p:nvPr/>
        </p:nvPicPr>
        <p:blipFill>
          <a:blip r:embed="rId5"/>
          <a:srcRect/>
          <a:stretch>
            <a:fillRect/>
          </a:stretch>
        </p:blipFill>
        <p:spPr bwMode="auto">
          <a:xfrm>
            <a:off x="642910" y="5500702"/>
            <a:ext cx="1428760" cy="1018769"/>
          </a:xfrm>
          <a:prstGeom prst="rect">
            <a:avLst/>
          </a:prstGeom>
          <a:noFill/>
        </p:spPr>
      </p:pic>
      <p:pic>
        <p:nvPicPr>
          <p:cNvPr id="22536" name="Picture 8" descr="http://t1.gstatic.com/images?q=tbn:Wkuxeax8UlYUGM:http://metaldetectingworld.com/photogalary/ww2/images/10-German%2520K98%2520Rifle.jpg">
            <a:hlinkClick r:id="rId6"/>
          </p:cNvPr>
          <p:cNvPicPr>
            <a:picLocks noChangeAspect="1" noChangeArrowheads="1"/>
          </p:cNvPicPr>
          <p:nvPr/>
        </p:nvPicPr>
        <p:blipFill>
          <a:blip r:embed="rId7"/>
          <a:srcRect/>
          <a:stretch>
            <a:fillRect/>
          </a:stretch>
        </p:blipFill>
        <p:spPr bwMode="auto">
          <a:xfrm>
            <a:off x="2714612" y="5517365"/>
            <a:ext cx="1428760" cy="988227"/>
          </a:xfrm>
          <a:prstGeom prst="rect">
            <a:avLst/>
          </a:prstGeom>
          <a:noFill/>
        </p:spPr>
      </p:pic>
      <p:pic>
        <p:nvPicPr>
          <p:cNvPr id="22538" name="Picture 10" descr="http://t0.gstatic.com/images?q=tbn:tyC0k5TkaRH_RM:http://www.datapf.net/FaBook/eghtesad/2lar.jpg">
            <a:hlinkClick r:id="rId8"/>
          </p:cNvPr>
          <p:cNvPicPr>
            <a:picLocks noChangeAspect="1" noChangeArrowheads="1"/>
          </p:cNvPicPr>
          <p:nvPr/>
        </p:nvPicPr>
        <p:blipFill>
          <a:blip r:embed="rId9"/>
          <a:srcRect/>
          <a:stretch>
            <a:fillRect/>
          </a:stretch>
        </p:blipFill>
        <p:spPr bwMode="auto">
          <a:xfrm>
            <a:off x="4857751" y="5500702"/>
            <a:ext cx="1539221" cy="995363"/>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785918" y="71414"/>
            <a:ext cx="500066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2071670" y="428604"/>
            <a:ext cx="4500594" cy="646331"/>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تعریف حق العمل کار گمرک</a:t>
            </a:r>
            <a:endPar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ounded Rectangle 5"/>
          <p:cNvSpPr/>
          <p:nvPr/>
        </p:nvSpPr>
        <p:spPr>
          <a:xfrm>
            <a:off x="428596" y="1714488"/>
            <a:ext cx="8072494" cy="3357586"/>
          </a:xfrm>
          <a:prstGeom prst="roundRect">
            <a:avLst/>
          </a:prstGeom>
          <a:gradFill>
            <a:gsLst>
              <a:gs pos="0">
                <a:srgbClr val="5E9EFF"/>
              </a:gs>
              <a:gs pos="39999">
                <a:srgbClr val="85C2FF"/>
              </a:gs>
              <a:gs pos="70000">
                <a:srgbClr val="C4D6EB"/>
              </a:gs>
              <a:gs pos="100000">
                <a:srgbClr val="FFEBFA"/>
              </a:gs>
            </a:gsLst>
            <a:lin ang="5400000" scaled="0"/>
          </a:gra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27650" name="Picture 2" descr="http://t3.gstatic.com/images?q=tbn:0yD30uUCfCO80M:http://arasclearance.persiangig.com/baranas.gif">
            <a:hlinkClick r:id="rId2"/>
          </p:cNvPr>
          <p:cNvPicPr>
            <a:picLocks noChangeAspect="1" noChangeArrowheads="1"/>
          </p:cNvPicPr>
          <p:nvPr/>
        </p:nvPicPr>
        <p:blipFill>
          <a:blip r:embed="rId3"/>
          <a:srcRect/>
          <a:stretch>
            <a:fillRect/>
          </a:stretch>
        </p:blipFill>
        <p:spPr bwMode="auto">
          <a:xfrm>
            <a:off x="3214678" y="5143512"/>
            <a:ext cx="2222180" cy="1662118"/>
          </a:xfrm>
          <a:prstGeom prst="rect">
            <a:avLst/>
          </a:prstGeom>
          <a:noFill/>
        </p:spPr>
      </p:pic>
      <p:sp>
        <p:nvSpPr>
          <p:cNvPr id="8" name="TextBox 7"/>
          <p:cNvSpPr txBox="1"/>
          <p:nvPr/>
        </p:nvSpPr>
        <p:spPr>
          <a:xfrm>
            <a:off x="357158" y="2000240"/>
            <a:ext cx="8001056" cy="2308324"/>
          </a:xfrm>
          <a:prstGeom prst="rect">
            <a:avLst/>
          </a:prstGeom>
          <a:noFill/>
        </p:spPr>
        <p:txBody>
          <a:bodyPr wrap="square" rtlCol="1">
            <a:spAutoFit/>
          </a:bodyPr>
          <a:lstStyle/>
          <a:p>
            <a:r>
              <a:rPr lang="ar-SA" sz="2400" dirty="0" smtClean="0">
                <a:latin typeface="Tahoma" pitchFamily="34" charset="0"/>
                <a:ea typeface="Tahoma" pitchFamily="34" charset="0"/>
                <a:cs typeface="Tahoma" pitchFamily="34" charset="0"/>
              </a:rPr>
              <a:t>ماده 376- حق العمل كاردر گمرك به شخصي (اعم از حقيقي يا حقوقي) اطلاق ميشود كه تشريفات گمركي كالاي متعلق به شخص ديگري را به وكالت از طرف آن شخص در گمرك انجام بدهد كسانيكه بدون داشتن كارت حق العمل كاري تشريفات گمركي كالا را به وكالت انجام مي دهند نمي توانند بيش از 10 مرتبه در سال به اين كار اقدام نمايند</a:t>
            </a:r>
            <a:r>
              <a:rPr lang="fa-IR" sz="2400" dirty="0" smtClean="0">
                <a:latin typeface="Tahoma" pitchFamily="34" charset="0"/>
                <a:ea typeface="Tahoma" pitchFamily="34" charset="0"/>
                <a:cs typeface="Tahoma" pitchFamily="34" charset="0"/>
              </a:rPr>
              <a:t>.</a:t>
            </a:r>
            <a:endParaRPr lang="fa-IR" sz="2400" dirty="0">
              <a:latin typeface="Tahoma" pitchFamily="34" charset="0"/>
              <a:ea typeface="Tahoma" pitchFamily="34" charset="0"/>
              <a:cs typeface="Tahoma"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785918" y="71414"/>
            <a:ext cx="500066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3143240" y="357166"/>
            <a:ext cx="2286016" cy="646331"/>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تعرفه گمرکی</a:t>
            </a:r>
            <a:endPar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Rounded Rectangle 6"/>
          <p:cNvSpPr/>
          <p:nvPr/>
        </p:nvSpPr>
        <p:spPr>
          <a:xfrm>
            <a:off x="642910" y="1714488"/>
            <a:ext cx="7272382" cy="2786082"/>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TextBox 7"/>
          <p:cNvSpPr txBox="1"/>
          <p:nvPr/>
        </p:nvSpPr>
        <p:spPr>
          <a:xfrm>
            <a:off x="714348" y="2285992"/>
            <a:ext cx="7072362" cy="1569660"/>
          </a:xfrm>
          <a:prstGeom prst="rect">
            <a:avLst/>
          </a:prstGeom>
          <a:noFill/>
        </p:spPr>
        <p:txBody>
          <a:bodyPr wrap="square" rtlCol="1">
            <a:spAutoFit/>
          </a:bodyPr>
          <a:lstStyle/>
          <a:p>
            <a:pPr algn="ctr"/>
            <a:r>
              <a:rPr lang="fa-IR"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تعرفه گمرکی : به معنی دریافت حقوق و عوارض گمرکی است که بر روی هر کالا بسته می شود بطور مثال وقتی می گویند تعرفه ورود تلویزیون 30% است یعنی مأخذ دریافت حقوق و عوارض گمرکی این کالا 30% می باشد.</a:t>
            </a:r>
            <a:endParaRPr lang="fa-IR"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29698" name="Picture 2" descr="http://t2.gstatic.com/images?q=tbn:d_Yq_gEgjdjQ8M:http://www.infodubaicity.com/topic_images/l1185448536.jpg">
            <a:hlinkClick r:id="rId3"/>
          </p:cNvPr>
          <p:cNvPicPr>
            <a:picLocks noChangeAspect="1" noChangeArrowheads="1"/>
          </p:cNvPicPr>
          <p:nvPr/>
        </p:nvPicPr>
        <p:blipFill>
          <a:blip r:embed="rId4"/>
          <a:srcRect/>
          <a:stretch>
            <a:fillRect/>
          </a:stretch>
        </p:blipFill>
        <p:spPr bwMode="auto">
          <a:xfrm>
            <a:off x="3714744" y="4601030"/>
            <a:ext cx="1643074" cy="2256970"/>
          </a:xfrm>
          <a:prstGeom prst="rect">
            <a:avLst/>
          </a:prstGeom>
          <a:ln>
            <a:noFill/>
          </a:ln>
          <a:effectLst>
            <a:softEdge rad="112500"/>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785918" y="71414"/>
            <a:ext cx="5214974"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1643042" y="500042"/>
            <a:ext cx="5143536" cy="461665"/>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سیستم هماهنگ توصیف و کدگذاری کالا </a:t>
            </a: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(HS)</a:t>
            </a:r>
            <a:endParaRPr lang="fa-IR"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ound Single Corner Rectangle 5"/>
          <p:cNvSpPr/>
          <p:nvPr/>
        </p:nvSpPr>
        <p:spPr>
          <a:xfrm>
            <a:off x="642910" y="1643050"/>
            <a:ext cx="7643866" cy="4857784"/>
          </a:xfrm>
          <a:prstGeom prst="round1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1745" name="Rectangle 1"/>
          <p:cNvSpPr>
            <a:spLocks noChangeArrowheads="1"/>
          </p:cNvSpPr>
          <p:nvPr/>
        </p:nvSpPr>
        <p:spPr bwMode="auto">
          <a:xfrm>
            <a:off x="928662" y="2357430"/>
            <a:ext cx="707236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a typeface="Times New Roman" pitchFamily="18" charset="0"/>
                <a:cs typeface="B Yagut" pitchFamily="2" charset="-78"/>
              </a:rPr>
              <a:t>سیستم </a:t>
            </a:r>
            <a:r>
              <a:rPr kumimoji="0" lang="en-US" sz="24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a typeface="Times New Roman" pitchFamily="18" charset="0"/>
                <a:cs typeface="B Yagut" pitchFamily="2" charset="-78"/>
              </a:rPr>
              <a:t>HS</a:t>
            </a:r>
            <a:r>
              <a:rPr kumimoji="0" lang="fa-IR" sz="24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a typeface="Times New Roman" pitchFamily="18" charset="0"/>
                <a:cs typeface="B Yagut" pitchFamily="2" charset="-78"/>
              </a:rPr>
              <a:t> یا جدول طبقه بندی هماهنگ شده توصیف و کدگذاری کالا در سال 1983 تصویب و از سال 1988 لازم الاجرا گردید و یک طبقه بندی چندمنظوره است که دارای 21 قسمت، 96 فصل، 1241 شماره اصلی و 5109 شماره اختصاص یافته برای کالاها مـی باشد. </a:t>
            </a:r>
            <a:endParaRPr kumimoji="0" lang="en-US" sz="24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a typeface="Times New Roman" pitchFamily="18" charset="0"/>
                <a:cs typeface="B Yagut" pitchFamily="2" charset="-78"/>
              </a:rPr>
              <a:t>در سیستم </a:t>
            </a:r>
            <a:r>
              <a:rPr kumimoji="0" lang="en-US" sz="24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a typeface="Times New Roman" pitchFamily="18" charset="0"/>
                <a:cs typeface="B Yagut" pitchFamily="2" charset="-78"/>
              </a:rPr>
              <a:t>HS</a:t>
            </a:r>
            <a:r>
              <a:rPr kumimoji="0" lang="fa-IR" sz="24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ea typeface="Times New Roman" pitchFamily="18" charset="0"/>
                <a:cs typeface="B Yagut" pitchFamily="2" charset="-78"/>
              </a:rPr>
              <a:t> به جای شماره های فرعی از روش یک خط فاصله و دو خط فاصله استفاده شده است و به کلیه این ردیف ها یک کد سیستم هماهنگ شده اختصاص یافته است. </a:t>
            </a:r>
            <a:endParaRPr kumimoji="0" lang="fa-IR" sz="24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a:srcRect/>
          <a:stretch>
            <a:fillRect/>
          </a:stretch>
        </p:blipFill>
        <p:spPr bwMode="auto">
          <a:xfrm>
            <a:off x="571472" y="1714488"/>
            <a:ext cx="8307118" cy="4143404"/>
          </a:xfrm>
          <a:prstGeom prst="rect">
            <a:avLst/>
          </a:prstGeom>
          <a:noFill/>
          <a:ln w="9525">
            <a:noFill/>
            <a:miter lim="800000"/>
            <a:headEnd/>
            <a:tailEnd/>
          </a:ln>
          <a:effectLst/>
        </p:spPr>
      </p:pic>
      <p:sp>
        <p:nvSpPr>
          <p:cNvPr id="5" name="Horizontal Scroll 4"/>
          <p:cNvSpPr/>
          <p:nvPr/>
        </p:nvSpPr>
        <p:spPr>
          <a:xfrm>
            <a:off x="1785918" y="71414"/>
            <a:ext cx="5214974"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6" name="TextBox 5"/>
          <p:cNvSpPr txBox="1"/>
          <p:nvPr/>
        </p:nvSpPr>
        <p:spPr>
          <a:xfrm>
            <a:off x="1643042" y="500042"/>
            <a:ext cx="5143536" cy="461665"/>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سیستم هماهنگ توصیف و کدگذاری کالا </a:t>
            </a: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(HS)</a:t>
            </a:r>
            <a:endParaRPr lang="fa-IR"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orizontal Scroll 4"/>
          <p:cNvSpPr/>
          <p:nvPr/>
        </p:nvSpPr>
        <p:spPr>
          <a:xfrm>
            <a:off x="1785918" y="71414"/>
            <a:ext cx="5214974"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6" name="TextBox 5"/>
          <p:cNvSpPr txBox="1"/>
          <p:nvPr/>
        </p:nvSpPr>
        <p:spPr>
          <a:xfrm>
            <a:off x="3143240" y="500042"/>
            <a:ext cx="2357454" cy="646331"/>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انواع تعرفه</a:t>
            </a:r>
            <a:endPar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Snip Diagonal Corner Rectangle 7"/>
          <p:cNvSpPr/>
          <p:nvPr/>
        </p:nvSpPr>
        <p:spPr>
          <a:xfrm>
            <a:off x="1000100" y="1785926"/>
            <a:ext cx="7286676" cy="4429156"/>
          </a:xfrm>
          <a:prstGeom prst="snip2DiagRect">
            <a:avLst/>
          </a:prstGeom>
          <a:gradFill>
            <a:gsLst>
              <a:gs pos="0">
                <a:srgbClr val="FFEFD1"/>
              </a:gs>
              <a:gs pos="64999">
                <a:srgbClr val="F0EBD5"/>
              </a:gs>
              <a:gs pos="100000">
                <a:srgbClr val="D1C39F"/>
              </a:gs>
            </a:gsLst>
            <a:lin ang="5400000" scaled="0"/>
          </a:gra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9" name="TextBox 8"/>
          <p:cNvSpPr txBox="1"/>
          <p:nvPr/>
        </p:nvSpPr>
        <p:spPr>
          <a:xfrm>
            <a:off x="1214414" y="2071678"/>
            <a:ext cx="6572296" cy="1815882"/>
          </a:xfrm>
          <a:prstGeom prst="rect">
            <a:avLst/>
          </a:prstGeom>
          <a:noFill/>
        </p:spPr>
        <p:txBody>
          <a:bodyPr wrap="square" rtlCol="1">
            <a:spAutoFit/>
          </a:bodyPr>
          <a:lstStyle/>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تعرفه ترجیحی :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ترتيبات منطقه اي و فرامنطقه اي به وجود مي آيند و اعضا فهرستي از كالاهايي كه مايلند امتياز تعرفه ترجيحي در مورد آنها دريافت يا اعطا كنند مبادله و متعهد مي نمايند .</a:t>
            </a:r>
          </a:p>
          <a:p>
            <a:endPar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Rectangle 9"/>
          <p:cNvSpPr/>
          <p:nvPr/>
        </p:nvSpPr>
        <p:spPr>
          <a:xfrm>
            <a:off x="1142976" y="4143380"/>
            <a:ext cx="6715140" cy="1569660"/>
          </a:xfrm>
          <a:prstGeom prst="rect">
            <a:avLst/>
          </a:prstGeom>
        </p:spPr>
        <p:txBody>
          <a:bodyPr wrap="square">
            <a:spAutoFit/>
          </a:bodyPr>
          <a:lstStyle/>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تعرفه ارزشي :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كه به عنوان درصدي از ارزش كالاهاي وارداتي يا صادراتي با محاسبه هزينه حمل و نقل يا بدون آن اخذ ميشود</a:t>
            </a: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000232" y="71414"/>
            <a:ext cx="464347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2428860" y="428604"/>
            <a:ext cx="3714776" cy="52322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تعاریف و اصطلاحات گمرکی</a:t>
            </a:r>
            <a:endPar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Folded Corner 6"/>
          <p:cNvSpPr/>
          <p:nvPr/>
        </p:nvSpPr>
        <p:spPr>
          <a:xfrm>
            <a:off x="500034" y="1785926"/>
            <a:ext cx="8072494" cy="4643470"/>
          </a:xfrm>
          <a:prstGeom prst="foldedCorner">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a:p>
        </p:txBody>
      </p:sp>
      <p:sp>
        <p:nvSpPr>
          <p:cNvPr id="8" name="TextBox 7"/>
          <p:cNvSpPr txBox="1"/>
          <p:nvPr/>
        </p:nvSpPr>
        <p:spPr>
          <a:xfrm>
            <a:off x="1000100" y="2143116"/>
            <a:ext cx="6929486" cy="3785652"/>
          </a:xfrm>
          <a:prstGeom prst="rect">
            <a:avLst/>
          </a:prstGeom>
          <a:noFill/>
        </p:spPr>
        <p:txBody>
          <a:bodyPr wrap="square" rtlCol="1">
            <a:spAutoFit/>
          </a:bodyPr>
          <a:lstStyle/>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گمرک</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customs) :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 تشکیلاتی است دولتی که عهده دار اجرای قوانین گمرکی ، وصول حقوق و عوارض ورودی و صدوری ، انجام تشریفات واردات، ترانزیت و صادرات کالا می باشد. </a:t>
            </a: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حقوق گمرکی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حقوقی است که طبق تعرفه گمرکی وضع شده و به اجناس و کالاها هنگام ورود یا صدور از قلمرو گمرکی تعلق می گیرد. </a:t>
            </a: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تشریفات گمرکی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کلیه عملیاتی که باید توسط اشخاص ذینفع و گمرک انجام گیرد تا یک کالا صادر و یا وارد گردد. </a:t>
            </a:r>
            <a:endParaRPr lang="fa-I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9" name="Picture 1" descr="free avatar"/>
          <p:cNvPicPr>
            <a:picLocks noChangeAspect="1" noChangeArrowheads="1" noCrop="1"/>
          </p:cNvPicPr>
          <p:nvPr/>
        </p:nvPicPr>
        <p:blipFill>
          <a:blip r:embed="rId2" cstate="print"/>
          <a:srcRect/>
          <a:stretch>
            <a:fillRect/>
          </a:stretch>
        </p:blipFill>
        <p:spPr bwMode="auto">
          <a:xfrm>
            <a:off x="8072462" y="2209327"/>
            <a:ext cx="214314" cy="219541"/>
          </a:xfrm>
          <a:prstGeom prst="rect">
            <a:avLst/>
          </a:prstGeom>
          <a:noFill/>
        </p:spPr>
      </p:pic>
      <p:pic>
        <p:nvPicPr>
          <p:cNvPr id="10" name="Picture 1" descr="free avatar"/>
          <p:cNvPicPr>
            <a:picLocks noChangeAspect="1" noChangeArrowheads="1" noCrop="1"/>
          </p:cNvPicPr>
          <p:nvPr/>
        </p:nvPicPr>
        <p:blipFill>
          <a:blip r:embed="rId2" cstate="print"/>
          <a:srcRect/>
          <a:stretch>
            <a:fillRect/>
          </a:stretch>
        </p:blipFill>
        <p:spPr bwMode="auto">
          <a:xfrm>
            <a:off x="8001024" y="3722826"/>
            <a:ext cx="214314" cy="219541"/>
          </a:xfrm>
          <a:prstGeom prst="rect">
            <a:avLst/>
          </a:prstGeom>
          <a:noFill/>
        </p:spPr>
      </p:pic>
      <p:pic>
        <p:nvPicPr>
          <p:cNvPr id="11" name="Picture 1" descr="free avatar"/>
          <p:cNvPicPr>
            <a:picLocks noChangeAspect="1" noChangeArrowheads="1" noCrop="1"/>
          </p:cNvPicPr>
          <p:nvPr/>
        </p:nvPicPr>
        <p:blipFill>
          <a:blip r:embed="rId2" cstate="print"/>
          <a:srcRect/>
          <a:stretch>
            <a:fillRect/>
          </a:stretch>
        </p:blipFill>
        <p:spPr bwMode="auto">
          <a:xfrm>
            <a:off x="8001024" y="5143512"/>
            <a:ext cx="214314" cy="21954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Diagonal Corner Rectangle 3"/>
          <p:cNvSpPr/>
          <p:nvPr/>
        </p:nvSpPr>
        <p:spPr>
          <a:xfrm>
            <a:off x="642910" y="1857364"/>
            <a:ext cx="7929618" cy="4714908"/>
          </a:xfrm>
          <a:prstGeom prst="snip2DiagRect">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Horizontal Scroll 4"/>
          <p:cNvSpPr/>
          <p:nvPr/>
        </p:nvSpPr>
        <p:spPr>
          <a:xfrm>
            <a:off x="1785918" y="71414"/>
            <a:ext cx="5214974"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6" name="TextBox 5"/>
          <p:cNvSpPr txBox="1"/>
          <p:nvPr/>
        </p:nvSpPr>
        <p:spPr>
          <a:xfrm>
            <a:off x="3143240" y="500042"/>
            <a:ext cx="2357454" cy="646331"/>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انواع تعرفه</a:t>
            </a:r>
            <a:endPar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714348" y="2071678"/>
            <a:ext cx="7358114" cy="4154984"/>
          </a:xfrm>
          <a:prstGeom prst="rect">
            <a:avLst/>
          </a:prstGeom>
          <a:noFill/>
        </p:spPr>
        <p:txBody>
          <a:bodyPr wrap="square" rtlCol="1">
            <a:spAutoFit/>
          </a:bodyPr>
          <a:lstStyle/>
          <a:p>
            <a:r>
              <a:rPr lang="fa-IR" sz="22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يك ستونه : </a:t>
            </a:r>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چنانچه تنها يك تعرفه بر كالا وضع شود فهرست يك ستونه،</a:t>
            </a:r>
          </a:p>
          <a:p>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مستقل و بدون تبعيض مي باشد . اين فهرست تعرفه گمركي براي كشوري</a:t>
            </a:r>
          </a:p>
          <a:p>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كه به دنبال كسب درآمد است مناسب است اما انعطاف ناپذيري آن بر</a:t>
            </a:r>
          </a:p>
          <a:p>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روابط تجاري متقابل تاثير مي گذارد .</a:t>
            </a:r>
          </a:p>
          <a:p>
            <a:endPar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fa-IR" sz="22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دوستونه : </a:t>
            </a:r>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براي هر كالا دو نوع تعرفه وضع مي شود . وقتي دو نوع تعرفه</a:t>
            </a:r>
          </a:p>
          <a:p>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بوسيله قانون به شكل حداكثر و حداقل تعيين شود و تابع موافقتنامه ه اي</a:t>
            </a:r>
          </a:p>
          <a:p>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بين المللي نباشد ، سيستم تعرفه اي مستقل است . زماني كه حد بالايي به</a:t>
            </a:r>
          </a:p>
          <a:p>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وسيله قانون و حد پايين مجموعه اي از تعرفه هاي كاهش يافته به ساير</a:t>
            </a:r>
          </a:p>
          <a:p>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كشورها باشد كه از طريق مذاكرات في مابين اعطا شده قسمتي مستقل و</a:t>
            </a:r>
          </a:p>
          <a:p>
            <a:r>
              <a:rPr lang="fa-IR"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قسمتي قراردادي است و گفته مي شود شكل كلي، قراردادي دارد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785918" y="71414"/>
            <a:ext cx="5214974"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3143240" y="500042"/>
            <a:ext cx="2357454" cy="646331"/>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انواع تعرفه</a:t>
            </a:r>
            <a:endPar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nip Diagonal Corner Rectangle 5"/>
          <p:cNvSpPr/>
          <p:nvPr/>
        </p:nvSpPr>
        <p:spPr>
          <a:xfrm>
            <a:off x="642910" y="1857364"/>
            <a:ext cx="7929618" cy="4714908"/>
          </a:xfrm>
          <a:prstGeom prst="snip2DiagRect">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TextBox 6"/>
          <p:cNvSpPr txBox="1"/>
          <p:nvPr/>
        </p:nvSpPr>
        <p:spPr>
          <a:xfrm>
            <a:off x="1071538" y="2428868"/>
            <a:ext cx="6500858" cy="3046988"/>
          </a:xfrm>
          <a:prstGeom prst="rect">
            <a:avLst/>
          </a:prstGeom>
          <a:noFill/>
        </p:spPr>
        <p:txBody>
          <a:bodyPr wrap="square" rtlCol="1">
            <a:spAutoFit/>
          </a:bodyPr>
          <a:lstStyle/>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سه ستونه :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كه شكل گسترده تري از تعرفه دوستونه است كه ستوني به آن اضافه مي شود و حد پايين تري از حقوق گمركمي مثل كاربرد بين گروهها در آن منعكس شده است كه آن را گروهها در آن منعكس شده است كه آن را سيستم ترجيحي مي نامند كه باعث تسهيل و افزايش تجارت ميان اعضا مي شود</a:t>
            </a: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785918" y="71414"/>
            <a:ext cx="5214974"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1428728" y="500042"/>
            <a:ext cx="5572164" cy="584775"/>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فرمول محاسبه ارزش کالا در گمرک</a:t>
            </a:r>
            <a:endParaRPr lang="fa-I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nip Diagonal Corner Rectangle 5"/>
          <p:cNvSpPr/>
          <p:nvPr/>
        </p:nvSpPr>
        <p:spPr>
          <a:xfrm>
            <a:off x="714348" y="1857364"/>
            <a:ext cx="7643866" cy="4143404"/>
          </a:xfrm>
          <a:prstGeom prst="snip2Diag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aphicFrame>
        <p:nvGraphicFramePr>
          <p:cNvPr id="34819" name="Object 3"/>
          <p:cNvGraphicFramePr>
            <a:graphicFrameLocks noChangeAspect="1"/>
          </p:cNvGraphicFramePr>
          <p:nvPr/>
        </p:nvGraphicFramePr>
        <p:xfrm>
          <a:off x="857224" y="3000372"/>
          <a:ext cx="7310735" cy="1054106"/>
        </p:xfrm>
        <a:graphic>
          <a:graphicData uri="http://schemas.openxmlformats.org/presentationml/2006/ole">
            <p:oleObj spid="_x0000_s34819" name="Equation" r:id="rId3" imgW="2730240" imgH="393480" progId="Equation.3">
              <p:embed/>
            </p:oleObj>
          </a:graphicData>
        </a:graphic>
      </p:graphicFrame>
      <p:sp>
        <p:nvSpPr>
          <p:cNvPr id="10" name="TextBox 9"/>
          <p:cNvSpPr txBox="1"/>
          <p:nvPr/>
        </p:nvSpPr>
        <p:spPr>
          <a:xfrm>
            <a:off x="4786314" y="3071810"/>
            <a:ext cx="714380" cy="769441"/>
          </a:xfrm>
          <a:prstGeom prst="rect">
            <a:avLst/>
          </a:prstGeom>
          <a:noFill/>
        </p:spPr>
        <p:txBody>
          <a:bodyPr wrap="square" rtlCol="1">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a-IR" sz="4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یا</a:t>
            </a:r>
            <a:endParaRPr lang="fa-IR" sz="4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785918" y="71414"/>
            <a:ext cx="5214974"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3" name="TextBox 2"/>
          <p:cNvSpPr txBox="1"/>
          <p:nvPr/>
        </p:nvSpPr>
        <p:spPr>
          <a:xfrm>
            <a:off x="3000364" y="357166"/>
            <a:ext cx="3071834" cy="707886"/>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هزینه ای گمرکی</a:t>
            </a:r>
            <a:endParaRPr lang="fa-IR"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ound Diagonal Corner Rectangle 4"/>
          <p:cNvSpPr/>
          <p:nvPr/>
        </p:nvSpPr>
        <p:spPr>
          <a:xfrm>
            <a:off x="500034" y="1714488"/>
            <a:ext cx="8001056" cy="4643470"/>
          </a:xfrm>
          <a:prstGeom prst="round2Diag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6" name="TextBox 5"/>
          <p:cNvSpPr txBox="1"/>
          <p:nvPr/>
        </p:nvSpPr>
        <p:spPr>
          <a:xfrm>
            <a:off x="785786" y="2214554"/>
            <a:ext cx="7429552" cy="3108543"/>
          </a:xfrm>
          <a:prstGeom prst="rect">
            <a:avLst/>
          </a:prstGeom>
          <a:noFill/>
        </p:spPr>
        <p:txBody>
          <a:bodyPr wrap="square" rtlCol="1">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fa-IR" sz="2800" b="1" dirty="0" smtClean="0">
                <a:ln/>
                <a:solidFill>
                  <a:schemeClr val="accent3"/>
                </a:solidFill>
              </a:rPr>
              <a:t>هزینه های گمرکی جهت انجام عملیات زیر انجام می شود.</a:t>
            </a:r>
          </a:p>
          <a:p>
            <a:endParaRPr lang="fa-IR" sz="2800" b="1" dirty="0" smtClean="0">
              <a:ln/>
              <a:solidFill>
                <a:schemeClr val="accent3"/>
              </a:solidFill>
            </a:endParaRPr>
          </a:p>
          <a:p>
            <a:r>
              <a:rPr lang="fa-IR" sz="2800" b="1" dirty="0" smtClean="0">
                <a:ln/>
                <a:solidFill>
                  <a:srgbClr val="FF0000"/>
                </a:solidFill>
              </a:rPr>
              <a:t>انبارداری</a:t>
            </a:r>
          </a:p>
          <a:p>
            <a:endParaRPr lang="fa-IR" sz="2800" b="1" dirty="0" smtClean="0">
              <a:ln/>
              <a:solidFill>
                <a:srgbClr val="FF0000"/>
              </a:solidFill>
            </a:endParaRPr>
          </a:p>
          <a:p>
            <a:r>
              <a:rPr lang="fa-IR" sz="2800" b="1" dirty="0" smtClean="0">
                <a:ln/>
                <a:solidFill>
                  <a:srgbClr val="FF0000"/>
                </a:solidFill>
              </a:rPr>
              <a:t>خدمات تخلیه و باربری </a:t>
            </a:r>
          </a:p>
          <a:p>
            <a:endParaRPr lang="fa-IR" sz="2800" b="1" dirty="0" smtClean="0">
              <a:ln/>
              <a:solidFill>
                <a:srgbClr val="FF0000"/>
              </a:solidFill>
            </a:endParaRPr>
          </a:p>
          <a:p>
            <a:r>
              <a:rPr lang="fa-IR" sz="2800" b="1" dirty="0" smtClean="0">
                <a:ln/>
                <a:solidFill>
                  <a:srgbClr val="FF0000"/>
                </a:solidFill>
              </a:rPr>
              <a:t>خدمات فوق العاده، آزمایش، تعرفه بندی</a:t>
            </a:r>
            <a:endParaRPr lang="fa-IR" sz="2800" b="1" dirty="0">
              <a:ln/>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4"/>
          <p:cNvSpPr/>
          <p:nvPr/>
        </p:nvSpPr>
        <p:spPr>
          <a:xfrm>
            <a:off x="785786" y="928670"/>
            <a:ext cx="7286676" cy="4357718"/>
          </a:xfrm>
          <a:prstGeom prst="cloud">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TextBox 5"/>
          <p:cNvSpPr txBox="1"/>
          <p:nvPr/>
        </p:nvSpPr>
        <p:spPr>
          <a:xfrm>
            <a:off x="857224" y="2000240"/>
            <a:ext cx="4786346" cy="1569660"/>
          </a:xfrm>
          <a:prstGeom prst="rect">
            <a:avLst/>
          </a:prstGeom>
          <a:noFill/>
        </p:spPr>
        <p:txBody>
          <a:bodyPr wrap="square" rtlCol="1">
            <a:spAutoFit/>
          </a:bodyPr>
          <a:lstStyle/>
          <a:p>
            <a:r>
              <a:rPr lang="fa-IR" sz="96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پایان</a:t>
            </a:r>
            <a:endParaRPr lang="fa-IR" sz="9600"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000232" y="71414"/>
            <a:ext cx="464347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2428860" y="428604"/>
            <a:ext cx="3714776" cy="52322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تعاریف و اصطلاحات گمرکی</a:t>
            </a:r>
            <a:endPar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Folded Corner 5"/>
          <p:cNvSpPr/>
          <p:nvPr/>
        </p:nvSpPr>
        <p:spPr>
          <a:xfrm>
            <a:off x="500034" y="1785926"/>
            <a:ext cx="8072494" cy="4643470"/>
          </a:xfrm>
          <a:prstGeom prst="foldedCorner">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a:p>
        </p:txBody>
      </p:sp>
      <p:sp>
        <p:nvSpPr>
          <p:cNvPr id="7" name="TextBox 6"/>
          <p:cNvSpPr txBox="1"/>
          <p:nvPr/>
        </p:nvSpPr>
        <p:spPr>
          <a:xfrm>
            <a:off x="1000100" y="2000240"/>
            <a:ext cx="6929486" cy="4154984"/>
          </a:xfrm>
          <a:prstGeom prst="rect">
            <a:avLst/>
          </a:prstGeom>
          <a:noFill/>
        </p:spPr>
        <p:txBody>
          <a:bodyPr wrap="square" rtlCol="1">
            <a:spAutoFit/>
          </a:bodyPr>
          <a:lstStyle/>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ترانزیت</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 روش گمرکی است که براساس آن کالاها تحت نظارت گمرک، از یک گمرک به گمرک دیگر حمل می گردد.</a:t>
            </a:r>
          </a:p>
          <a:p>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ترخیص</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 به معنی خارج شدن کالا از گمرک پس از انجام تشریفات گمرکی است. </a:t>
            </a: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اظهارنامه گمرکی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ذکر مشخصات کامل کالا در اظهارنامه تسلیمی به گمرک را می گویند.</a:t>
            </a:r>
          </a:p>
          <a:p>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کابوتاژ</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 عبارتست از حمل کالا از یک نقطه به نقطه دیگر، در یک کشور از راه دریا یا رودخانه های مرزی </a:t>
            </a:r>
            <a:endParaRPr lang="fa-I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8" name="Picture 1" descr="free avatar"/>
          <p:cNvPicPr>
            <a:picLocks noChangeAspect="1" noChangeArrowheads="1" noCrop="1"/>
          </p:cNvPicPr>
          <p:nvPr/>
        </p:nvPicPr>
        <p:blipFill>
          <a:blip r:embed="rId2" cstate="print"/>
          <a:srcRect/>
          <a:stretch>
            <a:fillRect/>
          </a:stretch>
        </p:blipFill>
        <p:spPr bwMode="auto">
          <a:xfrm>
            <a:off x="7995846" y="2071678"/>
            <a:ext cx="214314" cy="219541"/>
          </a:xfrm>
          <a:prstGeom prst="rect">
            <a:avLst/>
          </a:prstGeom>
          <a:noFill/>
        </p:spPr>
      </p:pic>
      <p:pic>
        <p:nvPicPr>
          <p:cNvPr id="9" name="Picture 1" descr="free avatar"/>
          <p:cNvPicPr>
            <a:picLocks noChangeAspect="1" noChangeArrowheads="1" noCrop="1"/>
          </p:cNvPicPr>
          <p:nvPr/>
        </p:nvPicPr>
        <p:blipFill>
          <a:blip r:embed="rId2" cstate="print"/>
          <a:srcRect/>
          <a:stretch>
            <a:fillRect/>
          </a:stretch>
        </p:blipFill>
        <p:spPr bwMode="auto">
          <a:xfrm>
            <a:off x="8001024" y="3214686"/>
            <a:ext cx="214314" cy="219541"/>
          </a:xfrm>
          <a:prstGeom prst="rect">
            <a:avLst/>
          </a:prstGeom>
          <a:noFill/>
        </p:spPr>
      </p:pic>
      <p:pic>
        <p:nvPicPr>
          <p:cNvPr id="10" name="Picture 1" descr="free avatar"/>
          <p:cNvPicPr>
            <a:picLocks noChangeAspect="1" noChangeArrowheads="1" noCrop="1"/>
          </p:cNvPicPr>
          <p:nvPr/>
        </p:nvPicPr>
        <p:blipFill>
          <a:blip r:embed="rId2" cstate="print"/>
          <a:srcRect/>
          <a:stretch>
            <a:fillRect/>
          </a:stretch>
        </p:blipFill>
        <p:spPr bwMode="auto">
          <a:xfrm>
            <a:off x="8001024" y="5384281"/>
            <a:ext cx="214314" cy="219541"/>
          </a:xfrm>
          <a:prstGeom prst="rect">
            <a:avLst/>
          </a:prstGeom>
          <a:noFill/>
        </p:spPr>
      </p:pic>
      <p:pic>
        <p:nvPicPr>
          <p:cNvPr id="11" name="Picture 1" descr="free avatar"/>
          <p:cNvPicPr>
            <a:picLocks noChangeAspect="1" noChangeArrowheads="1" noCrop="1"/>
          </p:cNvPicPr>
          <p:nvPr/>
        </p:nvPicPr>
        <p:blipFill>
          <a:blip r:embed="rId2" cstate="print"/>
          <a:srcRect/>
          <a:stretch>
            <a:fillRect/>
          </a:stretch>
        </p:blipFill>
        <p:spPr bwMode="auto">
          <a:xfrm>
            <a:off x="8001024" y="4286256"/>
            <a:ext cx="214314" cy="21954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000232" y="71414"/>
            <a:ext cx="464347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2428860" y="428604"/>
            <a:ext cx="3714776" cy="52322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تعاریف و اصطلاحات گمرکی</a:t>
            </a:r>
            <a:endPar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Folded Corner 5"/>
          <p:cNvSpPr/>
          <p:nvPr/>
        </p:nvSpPr>
        <p:spPr>
          <a:xfrm>
            <a:off x="500034" y="1785926"/>
            <a:ext cx="8072494" cy="4643470"/>
          </a:xfrm>
          <a:prstGeom prst="foldedCorner">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a:p>
        </p:txBody>
      </p:sp>
      <p:sp>
        <p:nvSpPr>
          <p:cNvPr id="7" name="TextBox 6"/>
          <p:cNvSpPr txBox="1"/>
          <p:nvPr/>
        </p:nvSpPr>
        <p:spPr>
          <a:xfrm>
            <a:off x="928662" y="2000240"/>
            <a:ext cx="6929486" cy="4154984"/>
          </a:xfrm>
          <a:prstGeom prst="rect">
            <a:avLst/>
          </a:prstGeom>
          <a:noFill/>
        </p:spPr>
        <p:txBody>
          <a:bodyPr wrap="square" rtlCol="1">
            <a:spAutoFit/>
          </a:bodyPr>
          <a:lstStyle/>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قانون امور گمرکی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مشتمل بر ۶۰ ماده می باشد که در گمرکات کشور اجرا می گردد آئین نامه اجرائی این قانون دارای ۳۹۷ ماده می باشد که در آن رویه های مختلف گمرکی درخصوص واردات، صادرات، تشریفات گمرکی، ارزیابی، ترخیص، تخلفات، قاجاق گمرکی، اختلافات گمرکی و سایر مسائل گمرکی تشریح گردیده است.</a:t>
            </a:r>
          </a:p>
          <a:p>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کالای متروکه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مدت مجاز توقف کالاهای وارده به گمرک چهارماه بعد از تاریخ تحویل اظهارنامه و صدور قبض انبار است. درصورتی که در این فاصله برای تشریفات گمرکی مراجعه نشود، کالا متروکه محسوب می گردد؛ این مهلت در صورت درخواست صاحب مال این مدت به شرط پرداخت حق انبارداری تا ۴ ماه دیگر قابل تمدید است.</a:t>
            </a:r>
            <a:endParaRPr lang="fa-I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8" name="Picture 1" descr="free avatar"/>
          <p:cNvPicPr>
            <a:picLocks noChangeAspect="1" noChangeArrowheads="1" noCrop="1"/>
          </p:cNvPicPr>
          <p:nvPr/>
        </p:nvPicPr>
        <p:blipFill>
          <a:blip r:embed="rId2" cstate="print"/>
          <a:srcRect/>
          <a:stretch>
            <a:fillRect/>
          </a:stretch>
        </p:blipFill>
        <p:spPr bwMode="auto">
          <a:xfrm>
            <a:off x="7956090" y="2071678"/>
            <a:ext cx="214314" cy="219541"/>
          </a:xfrm>
          <a:prstGeom prst="rect">
            <a:avLst/>
          </a:prstGeom>
          <a:noFill/>
        </p:spPr>
      </p:pic>
      <p:pic>
        <p:nvPicPr>
          <p:cNvPr id="10" name="Picture 1" descr="free avatar"/>
          <p:cNvPicPr>
            <a:picLocks noChangeAspect="1" noChangeArrowheads="1" noCrop="1"/>
          </p:cNvPicPr>
          <p:nvPr/>
        </p:nvPicPr>
        <p:blipFill>
          <a:blip r:embed="rId2" cstate="print"/>
          <a:srcRect/>
          <a:stretch>
            <a:fillRect/>
          </a:stretch>
        </p:blipFill>
        <p:spPr bwMode="auto">
          <a:xfrm>
            <a:off x="7929586" y="4286256"/>
            <a:ext cx="214314" cy="21954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000232" y="71414"/>
            <a:ext cx="464347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2428860" y="428604"/>
            <a:ext cx="3714776" cy="52322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تعاریف و اصطلاحات گمرکی</a:t>
            </a:r>
            <a:endPar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Folded Corner 5"/>
          <p:cNvSpPr/>
          <p:nvPr/>
        </p:nvSpPr>
        <p:spPr>
          <a:xfrm>
            <a:off x="500034" y="1785926"/>
            <a:ext cx="8072494" cy="4643470"/>
          </a:xfrm>
          <a:prstGeom prst="foldedCorner">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a:p>
        </p:txBody>
      </p:sp>
      <p:sp>
        <p:nvSpPr>
          <p:cNvPr id="7" name="TextBox 6"/>
          <p:cNvSpPr txBox="1"/>
          <p:nvPr/>
        </p:nvSpPr>
        <p:spPr>
          <a:xfrm>
            <a:off x="928662" y="2000240"/>
            <a:ext cx="6929486" cy="4154984"/>
          </a:xfrm>
          <a:prstGeom prst="rect">
            <a:avLst/>
          </a:prstGeom>
          <a:noFill/>
        </p:spPr>
        <p:txBody>
          <a:bodyPr wrap="square" rtlCol="1">
            <a:spAutoFit/>
          </a:bodyPr>
          <a:lstStyle/>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حق العملکاری در گمرک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حق العملکار در گمرک به شخصی (حقیقی یا حقوقی) اطلاق می شود که تشریفات گمرکی کالای متعلق به اشخاص دیگر را به وکالت از طرف آن شخص در گمرک انجام دهد. </a:t>
            </a:r>
          </a:p>
          <a:p>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این شخص حقیقی یا حقوقی بایستی پروانه حق العملکاری از گمرک دریافت نماید.</a:t>
            </a:r>
          </a:p>
          <a:p>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تعرفه گمرکی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به معنی دریافت حقوق و عوارض گمرکی است که بر روی هر کالا بسته می شود بطور مثال وقتی می گویند تعرفه ورود تلویزیون ۳۰% است یعنی مأخذ دریافت حقوق و عوارض گمرکی این کالا ۳۰% می باشد.</a:t>
            </a:r>
            <a:endParaRPr lang="fa-I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8" name="Picture 1" descr="free avatar"/>
          <p:cNvPicPr>
            <a:picLocks noChangeAspect="1" noChangeArrowheads="1" noCrop="1"/>
          </p:cNvPicPr>
          <p:nvPr/>
        </p:nvPicPr>
        <p:blipFill>
          <a:blip r:embed="rId2" cstate="print"/>
          <a:srcRect/>
          <a:stretch>
            <a:fillRect/>
          </a:stretch>
        </p:blipFill>
        <p:spPr bwMode="auto">
          <a:xfrm>
            <a:off x="7929586" y="2137889"/>
            <a:ext cx="214314" cy="219541"/>
          </a:xfrm>
          <a:prstGeom prst="rect">
            <a:avLst/>
          </a:prstGeom>
          <a:noFill/>
        </p:spPr>
      </p:pic>
      <p:pic>
        <p:nvPicPr>
          <p:cNvPr id="9" name="Picture 1" descr="free avatar"/>
          <p:cNvPicPr>
            <a:picLocks noChangeAspect="1" noChangeArrowheads="1" noCrop="1"/>
          </p:cNvPicPr>
          <p:nvPr/>
        </p:nvPicPr>
        <p:blipFill>
          <a:blip r:embed="rId2" cstate="print"/>
          <a:srcRect/>
          <a:stretch>
            <a:fillRect/>
          </a:stretch>
        </p:blipFill>
        <p:spPr bwMode="auto">
          <a:xfrm>
            <a:off x="7929586" y="4638219"/>
            <a:ext cx="214314" cy="21954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000232" y="71414"/>
            <a:ext cx="464347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2428860" y="428604"/>
            <a:ext cx="3714776" cy="52322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تعاریف و اصطلاحات گمرکی</a:t>
            </a:r>
            <a:endPar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Folded Corner 5"/>
          <p:cNvSpPr/>
          <p:nvPr/>
        </p:nvSpPr>
        <p:spPr>
          <a:xfrm>
            <a:off x="500034" y="1785926"/>
            <a:ext cx="8072494" cy="4643470"/>
          </a:xfrm>
          <a:prstGeom prst="foldedCorner">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a:p>
        </p:txBody>
      </p:sp>
      <p:sp>
        <p:nvSpPr>
          <p:cNvPr id="7" name="TextBox 6"/>
          <p:cNvSpPr txBox="1"/>
          <p:nvPr/>
        </p:nvSpPr>
        <p:spPr>
          <a:xfrm>
            <a:off x="928662" y="2000240"/>
            <a:ext cx="6929486" cy="4154984"/>
          </a:xfrm>
          <a:prstGeom prst="rect">
            <a:avLst/>
          </a:prstGeom>
          <a:noFill/>
        </p:spPr>
        <p:txBody>
          <a:bodyPr wrap="square" rtlCol="1">
            <a:spAutoFit/>
          </a:bodyPr>
          <a:lstStyle/>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حقوق و عوارض ورودی/ صدوری </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عبارتست از حقوق گمرکی، عوارض ، حق الزحمه یا سایر هزینه هایی که در مورد ورود / صدور کالا وصول می شود</a:t>
            </a: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قلمرو گمرکی</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حوزه ای از قلمرو جغرافیایی کشور است که در آن مقررات گمرکی کشور بطور کامل اجرا می شود.</a:t>
            </a:r>
          </a:p>
          <a:p>
            <a:endPar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fa-IR" sz="2400" b="1" cap="all" dirty="0" smtClean="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rPr>
              <a:t>روز اظهار</a:t>
            </a: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روزی است که صاحب کالا با توجه به اظهار خود، وجوهی را که به ترخیص کالا تعلق می گیرد، به صندوق گمرک پرداخته باشد.</a:t>
            </a:r>
          </a:p>
          <a:p>
            <a:endParaRPr lang="fa-I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8" name="Picture 1" descr="free avatar"/>
          <p:cNvPicPr>
            <a:picLocks noChangeAspect="1" noChangeArrowheads="1" noCrop="1"/>
          </p:cNvPicPr>
          <p:nvPr/>
        </p:nvPicPr>
        <p:blipFill>
          <a:blip r:embed="rId2" cstate="print"/>
          <a:srcRect/>
          <a:stretch>
            <a:fillRect/>
          </a:stretch>
        </p:blipFill>
        <p:spPr bwMode="auto">
          <a:xfrm>
            <a:off x="7929586" y="2137889"/>
            <a:ext cx="214314" cy="219541"/>
          </a:xfrm>
          <a:prstGeom prst="rect">
            <a:avLst/>
          </a:prstGeom>
          <a:noFill/>
        </p:spPr>
      </p:pic>
      <p:pic>
        <p:nvPicPr>
          <p:cNvPr id="9" name="Picture 1" descr="free avatar"/>
          <p:cNvPicPr>
            <a:picLocks noChangeAspect="1" noChangeArrowheads="1" noCrop="1"/>
          </p:cNvPicPr>
          <p:nvPr/>
        </p:nvPicPr>
        <p:blipFill>
          <a:blip r:embed="rId2" cstate="print"/>
          <a:srcRect/>
          <a:stretch>
            <a:fillRect/>
          </a:stretch>
        </p:blipFill>
        <p:spPr bwMode="auto">
          <a:xfrm>
            <a:off x="7929586" y="3571876"/>
            <a:ext cx="214314" cy="219541"/>
          </a:xfrm>
          <a:prstGeom prst="rect">
            <a:avLst/>
          </a:prstGeom>
          <a:noFill/>
        </p:spPr>
      </p:pic>
      <p:pic>
        <p:nvPicPr>
          <p:cNvPr id="10" name="Picture 1" descr="free avatar"/>
          <p:cNvPicPr>
            <a:picLocks noChangeAspect="1" noChangeArrowheads="1" noCrop="1"/>
          </p:cNvPicPr>
          <p:nvPr/>
        </p:nvPicPr>
        <p:blipFill>
          <a:blip r:embed="rId2" cstate="print"/>
          <a:srcRect/>
          <a:stretch>
            <a:fillRect/>
          </a:stretch>
        </p:blipFill>
        <p:spPr bwMode="auto">
          <a:xfrm>
            <a:off x="7911156" y="4714884"/>
            <a:ext cx="214314" cy="21954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000232" y="71414"/>
            <a:ext cx="464347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5" name="TextBox 4"/>
          <p:cNvSpPr txBox="1"/>
          <p:nvPr/>
        </p:nvSpPr>
        <p:spPr>
          <a:xfrm>
            <a:off x="2571736" y="486771"/>
            <a:ext cx="3286148" cy="584775"/>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واردات و انواع آن</a:t>
            </a:r>
            <a:endParaRPr lang="fa-I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Plaque 7"/>
          <p:cNvSpPr/>
          <p:nvPr/>
        </p:nvSpPr>
        <p:spPr>
          <a:xfrm>
            <a:off x="1714480" y="1500174"/>
            <a:ext cx="5214974" cy="3000396"/>
          </a:xfrm>
          <a:prstGeom prst="plaque">
            <a:avLst/>
          </a:prstGeom>
        </p:spPr>
        <p:style>
          <a:lnRef idx="3">
            <a:schemeClr val="lt1"/>
          </a:lnRef>
          <a:fillRef idx="1">
            <a:schemeClr val="accent3"/>
          </a:fillRef>
          <a:effectRef idx="1">
            <a:schemeClr val="accent3"/>
          </a:effectRef>
          <a:fontRef idx="minor">
            <a:schemeClr val="lt1"/>
          </a:fontRef>
        </p:style>
        <p:txBody>
          <a:bodyPr rtlCol="1" anchor="ctr"/>
          <a:lstStyle/>
          <a:p>
            <a:pPr algn="ctr"/>
            <a:endParaRPr lang="fa-IR"/>
          </a:p>
        </p:txBody>
      </p:sp>
      <p:sp>
        <p:nvSpPr>
          <p:cNvPr id="15363" name="Rectangle 3"/>
          <p:cNvSpPr>
            <a:spLocks noChangeArrowheads="1"/>
          </p:cNvSpPr>
          <p:nvPr/>
        </p:nvSpPr>
        <p:spPr bwMode="auto">
          <a:xfrm>
            <a:off x="1857356" y="1643050"/>
            <a:ext cx="442915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Times New Roman" pitchFamily="18" charset="0"/>
                <a:cs typeface="B Yagut" pitchFamily="2" charset="-78"/>
              </a:rPr>
              <a:t>الف- واردات قطعی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Times New Roman" pitchFamily="18" charset="0"/>
                <a:cs typeface="B Yagut" pitchFamily="2" charset="-78"/>
              </a:rPr>
              <a:t>ب- واردات موقت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Times New Roman" pitchFamily="18" charset="0"/>
                <a:cs typeface="B Yagut" pitchFamily="2" charset="-78"/>
              </a:rPr>
              <a:t>ج- کالای مرجوعی </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Times New Roman" pitchFamily="18" charset="0"/>
                <a:cs typeface="B Yagut" pitchFamily="2" charset="-78"/>
              </a:rPr>
              <a:t>د- ترانزیت (داخلی و خارجی)</a:t>
            </a:r>
            <a:endParaRPr kumimoji="0" lang="fa-IR" sz="2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pic>
        <p:nvPicPr>
          <p:cNvPr id="15365" name="Picture 5" descr="http://t0.gstatic.com/images?q=tbn:dg8kT2RDWUJuQM:http://irica.gov.ir/persian/news/Images/NEWSImages2006_1_31_7_51_44.JPG">
            <a:hlinkClick r:id="rId2"/>
          </p:cNvPr>
          <p:cNvPicPr>
            <a:picLocks noChangeAspect="1" noChangeArrowheads="1"/>
          </p:cNvPicPr>
          <p:nvPr/>
        </p:nvPicPr>
        <p:blipFill>
          <a:blip r:embed="rId3"/>
          <a:srcRect/>
          <a:stretch>
            <a:fillRect/>
          </a:stretch>
        </p:blipFill>
        <p:spPr bwMode="auto">
          <a:xfrm>
            <a:off x="3000364" y="4786322"/>
            <a:ext cx="2786082" cy="1857388"/>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t2.gstatic.com/images?q=tbn:F9f2RnktJZK8LM:http://www.econews.ir/fa/Files/NewsImages/2009/%D9%88%D8%A7%D8%B1%D8%AF%D8%A7%D8%AA1_Fixd.jpg">
            <a:hlinkClick r:id="rId2"/>
          </p:cNvPr>
          <p:cNvPicPr>
            <a:picLocks noChangeAspect="1" noChangeArrowheads="1"/>
          </p:cNvPicPr>
          <p:nvPr/>
        </p:nvPicPr>
        <p:blipFill>
          <a:blip r:embed="rId3"/>
          <a:srcRect/>
          <a:stretch>
            <a:fillRect/>
          </a:stretch>
        </p:blipFill>
        <p:spPr bwMode="auto">
          <a:xfrm>
            <a:off x="3143240" y="4500570"/>
            <a:ext cx="2643206" cy="2045611"/>
          </a:xfrm>
          <a:prstGeom prst="rect">
            <a:avLst/>
          </a:prstGeom>
          <a:ln>
            <a:noFill/>
          </a:ln>
          <a:effectLst>
            <a:softEdge rad="112500"/>
          </a:effectLst>
        </p:spPr>
      </p:pic>
      <p:sp>
        <p:nvSpPr>
          <p:cNvPr id="11" name="Horizontal Scroll 10"/>
          <p:cNvSpPr/>
          <p:nvPr/>
        </p:nvSpPr>
        <p:spPr>
          <a:xfrm>
            <a:off x="2000232" y="71414"/>
            <a:ext cx="464347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12" name="Plaque 11"/>
          <p:cNvSpPr/>
          <p:nvPr/>
        </p:nvSpPr>
        <p:spPr>
          <a:xfrm>
            <a:off x="1714480" y="1500174"/>
            <a:ext cx="5214974" cy="2643206"/>
          </a:xfrm>
          <a:prstGeom prst="plaque">
            <a:avLst/>
          </a:prstGeom>
        </p:spPr>
        <p:style>
          <a:lnRef idx="3">
            <a:schemeClr val="lt1"/>
          </a:lnRef>
          <a:fillRef idx="1">
            <a:schemeClr val="accent3"/>
          </a:fillRef>
          <a:effectRef idx="1">
            <a:schemeClr val="accent3"/>
          </a:effectRef>
          <a:fontRef idx="minor">
            <a:schemeClr val="lt1"/>
          </a:fontRef>
        </p:style>
        <p:txBody>
          <a:bodyPr rtlCol="1" anchor="ctr"/>
          <a:lstStyle/>
          <a:p>
            <a:pPr algn="ctr"/>
            <a:endParaRPr lang="fa-IR"/>
          </a:p>
        </p:txBody>
      </p:sp>
      <p:sp>
        <p:nvSpPr>
          <p:cNvPr id="13" name="TextBox 12"/>
          <p:cNvSpPr txBox="1"/>
          <p:nvPr/>
        </p:nvSpPr>
        <p:spPr>
          <a:xfrm>
            <a:off x="2071670" y="428604"/>
            <a:ext cx="3786214" cy="584775"/>
          </a:xfrm>
          <a:prstGeom prst="rect">
            <a:avLst/>
          </a:prstGeom>
          <a:noFill/>
        </p:spPr>
        <p:txBody>
          <a:bodyPr wrap="square" rtlCol="1">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صادرات و انواع آن </a:t>
            </a:r>
            <a:endParaRPr lang="fa-IR"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TextBox 14"/>
          <p:cNvSpPr txBox="1"/>
          <p:nvPr/>
        </p:nvSpPr>
        <p:spPr>
          <a:xfrm>
            <a:off x="3214678" y="1857364"/>
            <a:ext cx="2786082" cy="1938992"/>
          </a:xfrm>
          <a:prstGeom prst="rect">
            <a:avLst/>
          </a:prstGeom>
          <a:noFill/>
        </p:spPr>
        <p:txBody>
          <a:bodyPr wrap="square" rtlCol="1">
            <a:spAutoFit/>
          </a:bodyPr>
          <a:lstStyle/>
          <a:p>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الف - صادرات قطعی</a:t>
            </a:r>
          </a:p>
          <a:p>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ب- صادرات موقت</a:t>
            </a:r>
          </a:p>
          <a:p>
            <a:endPar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fa-I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ج- صادرات مجدد</a:t>
            </a:r>
            <a:endParaRPr lang="fa-I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Horizontal Scroll 10"/>
          <p:cNvSpPr/>
          <p:nvPr/>
        </p:nvSpPr>
        <p:spPr>
          <a:xfrm>
            <a:off x="1785918" y="71414"/>
            <a:ext cx="5000660" cy="1428736"/>
          </a:xfrm>
          <a:prstGeom prst="horizontalScroll">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endParaRPr lang="fa-IR"/>
          </a:p>
        </p:txBody>
      </p:sp>
      <p:sp>
        <p:nvSpPr>
          <p:cNvPr id="13" name="TextBox 12"/>
          <p:cNvSpPr txBox="1"/>
          <p:nvPr/>
        </p:nvSpPr>
        <p:spPr>
          <a:xfrm>
            <a:off x="1857356" y="500042"/>
            <a:ext cx="4929222" cy="523220"/>
          </a:xfrm>
          <a:prstGeom prst="rect">
            <a:avLst/>
          </a:prstGeom>
          <a:noFill/>
        </p:spPr>
        <p:txBody>
          <a:bodyPr wrap="square" rtlCol="1">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fa-IR"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اسناد لازم برای ترخیص کالا از گمرک</a:t>
            </a:r>
            <a:endParaRPr lang="fa-IR"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7" name="Rounded Rectangle 16"/>
          <p:cNvSpPr/>
          <p:nvPr/>
        </p:nvSpPr>
        <p:spPr>
          <a:xfrm>
            <a:off x="214314" y="1500174"/>
            <a:ext cx="8501090" cy="5000660"/>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Rectangle 7"/>
          <p:cNvSpPr>
            <a:spLocks noChangeArrowheads="1"/>
          </p:cNvSpPr>
          <p:nvPr/>
        </p:nvSpPr>
        <p:spPr bwMode="auto">
          <a:xfrm>
            <a:off x="1285852" y="1714488"/>
            <a:ext cx="6786610" cy="461664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tab pos="457200" algn="l"/>
              </a:tabLst>
            </a:pPr>
            <a:r>
              <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اصل بارنامه</a:t>
            </a:r>
            <a:endPar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457200" algn="l"/>
              </a:tabLst>
            </a:pPr>
            <a:r>
              <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برگه ثبت سفارش ( نسخه مخصوص گمرک )</a:t>
            </a:r>
            <a:endPar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457200" algn="l"/>
              </a:tabLst>
            </a:pPr>
            <a:r>
              <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ترخیصیه</a:t>
            </a:r>
            <a:endPar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457200" algn="l"/>
              </a:tabLst>
            </a:pPr>
            <a:r>
              <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نامه کرایه حمل پرداختی به شرکت حمل ونقل</a:t>
            </a:r>
            <a:endPar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457200" algn="l"/>
              </a:tabLst>
            </a:pPr>
            <a:r>
              <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پیش فاکتور</a:t>
            </a:r>
            <a:endPar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457200" algn="l"/>
              </a:tabLst>
            </a:pPr>
            <a:r>
              <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فاکتور</a:t>
            </a:r>
            <a:endPar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tabLst>
                <a:tab pos="457200" algn="l"/>
              </a:tabLst>
            </a:pPr>
            <a:r>
              <a:rPr kumimoji="0" lang="fa-IR" sz="20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فهرست عدل بندی کالا</a:t>
            </a:r>
          </a:p>
          <a:p>
            <a:pPr lvl="0" algn="justLow" eaLnBrk="0" fontAlgn="base" hangingPunct="0">
              <a:spcBef>
                <a:spcPct val="0"/>
              </a:spcBef>
              <a:spcAft>
                <a:spcPct val="0"/>
              </a:spcAft>
              <a:tabLst>
                <a:tab pos="457200" algn="l"/>
              </a:tabLst>
            </a:pP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 گواهی مبداء</a:t>
            </a:r>
          </a:p>
          <a:p>
            <a:pPr lvl="0" algn="justLow" eaLnBrk="0" fontAlgn="base" hangingPunct="0">
              <a:spcBef>
                <a:spcPct val="0"/>
              </a:spcBef>
              <a:spcAft>
                <a:spcPct val="0"/>
              </a:spcAft>
              <a:tabLst>
                <a:tab pos="457200" algn="l"/>
              </a:tabLst>
            </a:pP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کپی کارت بازرگانی کدینگ شده صاحب کالادرگمرک </a:t>
            </a:r>
          </a:p>
          <a:p>
            <a:pPr lvl="0" algn="justLow" eaLnBrk="0" fontAlgn="base" hangingPunct="0">
              <a:spcBef>
                <a:spcPct val="0"/>
              </a:spcBef>
              <a:spcAft>
                <a:spcPct val="0"/>
              </a:spcAft>
              <a:tabLst>
                <a:tab pos="457200" algn="l"/>
              </a:tabLst>
            </a:pP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وکالتنامه محضری</a:t>
            </a:r>
          </a:p>
          <a:p>
            <a:pPr lvl="0" algn="justLow" eaLnBrk="0" fontAlgn="base" hangingPunct="0">
              <a:spcBef>
                <a:spcPct val="0"/>
              </a:spcBef>
              <a:spcAft>
                <a:spcPct val="0"/>
              </a:spcAft>
              <a:tabLst>
                <a:tab pos="457200" algn="l"/>
              </a:tabLst>
            </a:pP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نامه بانک یا اعلامیه فروش ارز و یا برات </a:t>
            </a:r>
          </a:p>
          <a:p>
            <a:pPr lvl="0" algn="justLow" eaLnBrk="0" fontAlgn="base" hangingPunct="0">
              <a:spcBef>
                <a:spcPct val="0"/>
              </a:spcBef>
              <a:spcAft>
                <a:spcPct val="0"/>
              </a:spcAft>
              <a:tabLst>
                <a:tab pos="457200" algn="l"/>
              </a:tabLst>
            </a:pP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کاتالوگ</a:t>
            </a:r>
          </a:p>
          <a:p>
            <a:pPr lvl="0" algn="justLow" eaLnBrk="0" fontAlgn="base" hangingPunct="0">
              <a:spcBef>
                <a:spcPct val="0"/>
              </a:spcBef>
              <a:spcAft>
                <a:spcPct val="0"/>
              </a:spcAft>
              <a:tabLst>
                <a:tab pos="457200" algn="l"/>
              </a:tabLst>
            </a:pP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گواهی های بازرسی</a:t>
            </a:r>
          </a:p>
          <a:p>
            <a:pPr lvl="0" algn="justLow" eaLnBrk="0" fontAlgn="base" hangingPunct="0">
              <a:spcBef>
                <a:spcPct val="0"/>
              </a:spcBef>
              <a:spcAft>
                <a:spcPct val="0"/>
              </a:spcAft>
              <a:tabLst>
                <a:tab pos="457200" algn="l"/>
              </a:tabLst>
            </a:pPr>
            <a:r>
              <a:rPr lang="fa-IR"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cs typeface="Tahoma" pitchFamily="34" charset="0"/>
              </a:rPr>
              <a:t>قبض انبار</a:t>
            </a:r>
          </a:p>
          <a:p>
            <a:pPr marL="0" marR="0" lvl="0" indent="0" algn="justLow" defTabSz="914400" rtl="1" eaLnBrk="0" fontAlgn="base" latinLnBrk="0" hangingPunct="0">
              <a:lnSpc>
                <a:spcPct val="100000"/>
              </a:lnSpc>
              <a:spcBef>
                <a:spcPct val="0"/>
              </a:spcBef>
              <a:spcAft>
                <a:spcPct val="0"/>
              </a:spcAft>
              <a:buClrTx/>
              <a:buSzTx/>
              <a:buFontTx/>
              <a:buChar char="•"/>
              <a:tabLst>
                <a:tab pos="457200" algn="l"/>
              </a:tabLst>
            </a:pPr>
            <a:endParaRPr lang="fa-IR" sz="20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TotalTime>
  <Words>1659</Words>
  <Application>Microsoft Office PowerPoint</Application>
  <PresentationFormat>On-screen Show (4:3)</PresentationFormat>
  <Paragraphs>138</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Reserve1</dc:creator>
  <cp:lastModifiedBy>user</cp:lastModifiedBy>
  <cp:revision>115</cp:revision>
  <dcterms:created xsi:type="dcterms:W3CDTF">2010-05-11T11:06:01Z</dcterms:created>
  <dcterms:modified xsi:type="dcterms:W3CDTF">2011-06-11T08:55:38Z</dcterms:modified>
</cp:coreProperties>
</file>